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1" r:id="rId1"/>
  </p:sldMasterIdLst>
  <p:notesMasterIdLst>
    <p:notesMasterId r:id="rId25"/>
  </p:notesMasterIdLst>
  <p:sldIdLst>
    <p:sldId id="324" r:id="rId2"/>
    <p:sldId id="460" r:id="rId3"/>
    <p:sldId id="399" r:id="rId4"/>
    <p:sldId id="461" r:id="rId5"/>
    <p:sldId id="281" r:id="rId6"/>
    <p:sldId id="462" r:id="rId7"/>
    <p:sldId id="464" r:id="rId8"/>
    <p:sldId id="465" r:id="rId9"/>
    <p:sldId id="328" r:id="rId10"/>
    <p:sldId id="479" r:id="rId11"/>
    <p:sldId id="400" r:id="rId12"/>
    <p:sldId id="402" r:id="rId13"/>
    <p:sldId id="405" r:id="rId14"/>
    <p:sldId id="413" r:id="rId15"/>
    <p:sldId id="467" r:id="rId16"/>
    <p:sldId id="468" r:id="rId17"/>
    <p:sldId id="470" r:id="rId18"/>
    <p:sldId id="471" r:id="rId19"/>
    <p:sldId id="472" r:id="rId20"/>
    <p:sldId id="473" r:id="rId21"/>
    <p:sldId id="474" r:id="rId22"/>
    <p:sldId id="475" r:id="rId23"/>
    <p:sldId id="476" r:id="rId24"/>
  </p:sldIdLst>
  <p:sldSz cx="9144000" cy="6858000" type="screen4x3"/>
  <p:notesSz cx="6858000" cy="9144000"/>
  <p:defaultTextStyle>
    <a:defPPr>
      <a:defRPr lang="es-ES_tradn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hlink"/>
    </p:penClr>
  </p:showPr>
  <p:clrMru>
    <a:srgbClr val="000066"/>
    <a:srgbClr val="006600"/>
    <a:srgbClr val="0000FF"/>
    <a:srgbClr val="00CC00"/>
    <a:srgbClr val="0066FF"/>
    <a:srgbClr val="F5640B"/>
    <a:srgbClr val="336600"/>
    <a:srgbClr val="6699FF"/>
    <a:srgbClr val="0099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90950" autoAdjust="0"/>
  </p:normalViewPr>
  <p:slideViewPr>
    <p:cSldViewPr>
      <p:cViewPr varScale="1">
        <p:scale>
          <a:sx n="40" d="100"/>
          <a:sy n="40" d="100"/>
        </p:scale>
        <p:origin x="-204" y="-114"/>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66" d="100"/>
        <a:sy n="66" d="100"/>
      </p:scale>
      <p:origin x="0" y="4746"/>
    </p:cViewPr>
  </p:sorterViewPr>
  <p:notesViewPr>
    <p:cSldViewPr>
      <p:cViewPr varScale="1">
        <p:scale>
          <a:sx n="28" d="100"/>
          <a:sy n="28" d="100"/>
        </p:scale>
        <p:origin x="-126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jpe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s-ES_tradnl"/>
          </a:p>
        </p:txBody>
      </p:sp>
      <p:sp>
        <p:nvSpPr>
          <p:cNvPr id="1945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ES_tradnl"/>
          </a:p>
        </p:txBody>
      </p:sp>
      <p:sp>
        <p:nvSpPr>
          <p:cNvPr id="1126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Haga clic para modificar el estilo de texto del patrón</a:t>
            </a:r>
          </a:p>
          <a:p>
            <a:pPr lvl="0"/>
            <a:r>
              <a:rPr lang="es-ES_tradnl" noProof="0" smtClean="0"/>
              <a:t>Segundo nivel</a:t>
            </a:r>
          </a:p>
          <a:p>
            <a:pPr lvl="0"/>
            <a:r>
              <a:rPr lang="es-ES_tradnl" noProof="0" smtClean="0"/>
              <a:t>Tercer nivel</a:t>
            </a:r>
          </a:p>
          <a:p>
            <a:pPr lvl="0"/>
            <a:r>
              <a:rPr lang="es-ES_tradnl" noProof="0" smtClean="0"/>
              <a:t>Cuarto nivel</a:t>
            </a:r>
          </a:p>
          <a:p>
            <a:pPr lvl="0"/>
            <a:r>
              <a:rPr lang="es-ES_tradnl" noProof="0" smtClean="0"/>
              <a:t>Quinto nivel</a:t>
            </a:r>
          </a:p>
        </p:txBody>
      </p:sp>
      <p:sp>
        <p:nvSpPr>
          <p:cNvPr id="1946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s-ES_tradnl"/>
          </a:p>
        </p:txBody>
      </p:sp>
      <p:sp>
        <p:nvSpPr>
          <p:cNvPr id="1946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EFC58E4-4B09-4111-B116-64C55B0F9438}"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2802B39F-63B4-43F3-A9B4-B61A4E10F652}" type="slidenum">
              <a:rPr lang="es-ES_tradnl" smtClean="0"/>
              <a:pPr/>
              <a:t>5</a:t>
            </a:fld>
            <a:endParaRPr lang="es-ES_tradnl"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r>
              <a:rPr lang="es-ES" smtClean="0"/>
              <a:t>Decimos que un evento adverso es la combinación entre un agente productor y una población vulnerable porque cualquier fenómeno, para ocasionar un evento adverso debe impactar sobre una población. Sin ese impacto, que establecemos como condición necesaria, no deja de ser un agente de origen natural o tecnológico más.</a:t>
            </a:r>
          </a:p>
          <a:p>
            <a:pPr eaLnBrk="1" hangingPunct="1"/>
            <a:r>
              <a:rPr lang="es-ES" smtClean="0"/>
              <a:t>Como ejemplo podemos decir que un terremoto de magnitud 7 en la escala de Richter en medio del desierto del Sahara es un hecho de origen tectónico e interés científico, mientras que el mismo con epicentro en una ciudad muy poblada y poco preparada crearía un desastre de proporciones.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pPr>
              <a:defRPr/>
            </a:pPr>
            <a:endParaRPr lang="en-U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pPr>
              <a:defRPr/>
            </a:pPr>
            <a:endParaRPr lang="en-U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FFF1B0B0-3D2C-43C8-BA17-213EA83B85F1}"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7D371B5-586E-432F-809D-73A21E64AA7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C304E2FE-0EFD-4F8E-9297-D0A9D966964F}" type="slidenum">
              <a:rPr lang="en-US" smtClean="0"/>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pPr>
              <a:defRPr/>
            </a:pPr>
            <a:endParaRPr lang="en-US"/>
          </a:p>
        </p:txBody>
      </p:sp>
      <p:sp>
        <p:nvSpPr>
          <p:cNvPr id="5" name="4 Marcador de pie de página"/>
          <p:cNvSpPr>
            <a:spLocks noGrp="1"/>
          </p:cNvSpPr>
          <p:nvPr>
            <p:ph type="ftr" sz="quarter" idx="11"/>
          </p:nvPr>
        </p:nvSpPr>
        <p:spPr>
          <a:xfrm>
            <a:off x="457200" y="6480969"/>
            <a:ext cx="4260056" cy="300831"/>
          </a:xfrm>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4B35B9D7-6A6E-4E22-AD7A-4711A46BD284}"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pPr>
              <a:defRPr/>
            </a:pPr>
            <a:endParaRPr lang="en-US"/>
          </a:p>
        </p:txBody>
      </p:sp>
      <p:sp>
        <p:nvSpPr>
          <p:cNvPr id="5" name="4 Marcador de pie de página"/>
          <p:cNvSpPr>
            <a:spLocks noGrp="1"/>
          </p:cNvSpPr>
          <p:nvPr>
            <p:ph type="ftr" sz="quarter" idx="11"/>
          </p:nvPr>
        </p:nvSpPr>
        <p:spPr>
          <a:xfrm>
            <a:off x="2619376" y="6480969"/>
            <a:ext cx="4260056" cy="300831"/>
          </a:xfrm>
        </p:spPr>
        <p:txBody>
          <a:bodyPr/>
          <a:lstStyle/>
          <a:p>
            <a:pPr>
              <a:defRPr/>
            </a:pPr>
            <a:endParaRPr lang="en-US"/>
          </a:p>
        </p:txBody>
      </p:sp>
      <p:sp>
        <p:nvSpPr>
          <p:cNvPr id="6" name="5 Marcador de número de diapositiva"/>
          <p:cNvSpPr>
            <a:spLocks noGrp="1"/>
          </p:cNvSpPr>
          <p:nvPr>
            <p:ph type="sldNum" sz="quarter" idx="12"/>
          </p:nvPr>
        </p:nvSpPr>
        <p:spPr>
          <a:xfrm>
            <a:off x="8451056" y="809624"/>
            <a:ext cx="502920" cy="300831"/>
          </a:xfrm>
        </p:spPr>
        <p:txBody>
          <a:bodyPr/>
          <a:lstStyle/>
          <a:p>
            <a:pPr>
              <a:defRPr/>
            </a:pPr>
            <a:fld id="{433DCD10-7DBF-4AFB-90AD-2FFEA162396D}" type="slidenum">
              <a:rPr lang="en-US" smtClean="0"/>
              <a:pPr>
                <a:defRPr/>
              </a:pPr>
              <a:t>‹Nº›</a:t>
            </a:fld>
            <a:endParaRPr lang="en-U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pPr>
              <a:defRPr/>
            </a:pPr>
            <a:endParaRPr lang="en-US"/>
          </a:p>
        </p:txBody>
      </p:sp>
      <p:sp>
        <p:nvSpPr>
          <p:cNvPr id="6" name="5 Marcador de pie de página"/>
          <p:cNvSpPr>
            <a:spLocks noGrp="1"/>
          </p:cNvSpPr>
          <p:nvPr>
            <p:ph type="ftr" sz="quarter" idx="11"/>
          </p:nvPr>
        </p:nvSpPr>
        <p:spPr>
          <a:xfrm>
            <a:off x="457200" y="6480969"/>
            <a:ext cx="4260056" cy="301752"/>
          </a:xfrm>
        </p:spPr>
        <p:txBody>
          <a:bodyPr/>
          <a:lstStyle/>
          <a:p>
            <a:pPr>
              <a:defRPr/>
            </a:pPr>
            <a:endParaRPr lang="en-US"/>
          </a:p>
        </p:txBody>
      </p:sp>
      <p:sp>
        <p:nvSpPr>
          <p:cNvPr id="7" name="6 Marcador de número de diapositiva"/>
          <p:cNvSpPr>
            <a:spLocks noGrp="1"/>
          </p:cNvSpPr>
          <p:nvPr>
            <p:ph type="sldNum" sz="quarter" idx="12"/>
          </p:nvPr>
        </p:nvSpPr>
        <p:spPr>
          <a:xfrm>
            <a:off x="7589520" y="6480969"/>
            <a:ext cx="502920" cy="301752"/>
          </a:xfrm>
        </p:spPr>
        <p:txBody>
          <a:bodyPr/>
          <a:lstStyle/>
          <a:p>
            <a:pPr>
              <a:defRPr/>
            </a:pPr>
            <a:fld id="{8FF65E27-DADB-497A-BA95-1E6E2C8D48A8}"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pPr>
              <a:defRPr/>
            </a:pPr>
            <a:endParaRPr lang="en-US"/>
          </a:p>
        </p:txBody>
      </p:sp>
      <p:sp>
        <p:nvSpPr>
          <p:cNvPr id="8" name="7 Marcador de pie de página"/>
          <p:cNvSpPr>
            <a:spLocks noGrp="1"/>
          </p:cNvSpPr>
          <p:nvPr>
            <p:ph type="ftr" sz="quarter" idx="11"/>
          </p:nvPr>
        </p:nvSpPr>
        <p:spPr>
          <a:xfrm>
            <a:off x="457200" y="6480969"/>
            <a:ext cx="4261104" cy="301752"/>
          </a:xfrm>
        </p:spPr>
        <p:txBody>
          <a:bodyPr/>
          <a:lstStyle/>
          <a:p>
            <a:pPr>
              <a:defRPr/>
            </a:pPr>
            <a:endParaRPr lang="en-U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pPr>
              <a:defRPr/>
            </a:pPr>
            <a:fld id="{338CE9E7-C7F1-4801-B1E4-00B5C697082F}"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CA321F64-5C14-4235-ACD0-80222CE9ACA6}"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pPr>
              <a:defRPr/>
            </a:pPr>
            <a:endParaRPr lang="en-US"/>
          </a:p>
        </p:txBody>
      </p:sp>
      <p:sp>
        <p:nvSpPr>
          <p:cNvPr id="3" name="2 Marcador de pie de página"/>
          <p:cNvSpPr>
            <a:spLocks noGrp="1"/>
          </p:cNvSpPr>
          <p:nvPr>
            <p:ph type="ftr" sz="quarter" idx="11"/>
          </p:nvPr>
        </p:nvSpPr>
        <p:spPr>
          <a:xfrm>
            <a:off x="457200" y="6481890"/>
            <a:ext cx="4260056" cy="300831"/>
          </a:xfrm>
        </p:spPr>
        <p:txBody>
          <a:bodyPr/>
          <a:lstStyle/>
          <a:p>
            <a:pPr>
              <a:defRPr/>
            </a:pPr>
            <a:endParaRPr lang="en-US"/>
          </a:p>
        </p:txBody>
      </p:sp>
      <p:sp>
        <p:nvSpPr>
          <p:cNvPr id="4" name="3 Marcador de número de diapositiva"/>
          <p:cNvSpPr>
            <a:spLocks noGrp="1"/>
          </p:cNvSpPr>
          <p:nvPr>
            <p:ph type="sldNum" sz="quarter" idx="12"/>
          </p:nvPr>
        </p:nvSpPr>
        <p:spPr>
          <a:xfrm>
            <a:off x="7589520" y="6480969"/>
            <a:ext cx="502920" cy="301752"/>
          </a:xfrm>
        </p:spPr>
        <p:txBody>
          <a:bodyPr/>
          <a:lstStyle/>
          <a:p>
            <a:pPr>
              <a:defRPr/>
            </a:pPr>
            <a:fld id="{745958FA-123A-4B87-94F4-B146F9630F90}"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pPr>
              <a:defRPr/>
            </a:pPr>
            <a:endParaRPr lang="en-U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pPr>
              <a:defRPr/>
            </a:pPr>
            <a:fld id="{A89DD73C-2874-45A3-995A-246F05CC1EBE}"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pPr>
              <a:defRPr/>
            </a:pPr>
            <a:endParaRPr lang="en-U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pPr>
              <a:defRPr/>
            </a:pPr>
            <a:endParaRPr lang="en-U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pPr>
              <a:defRPr/>
            </a:pPr>
            <a:fld id="{B7749F0A-6B22-4A1E-B44F-F5D6B38D9FC6}" type="slidenum">
              <a:rPr lang="en-US" smtClean="0"/>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D73598C2-1FF4-428C-9A8A-87B25761F8AB}" type="slidenum">
              <a:rPr lang="en-US" smtClean="0"/>
              <a:pPr>
                <a:defRPr/>
              </a:pPr>
              <a:t>‹Nº›</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2362200" y="5029200"/>
            <a:ext cx="4424363" cy="822325"/>
          </a:xfrm>
          <a:prstGeom prst="rect">
            <a:avLst/>
          </a:prstGeom>
          <a:noFill/>
          <a:ln w="9525">
            <a:noFill/>
            <a:miter lim="800000"/>
            <a:headEnd/>
            <a:tailEnd/>
          </a:ln>
          <a:effectLst>
            <a:outerShdw dist="35921" dir="2700000" algn="ctr" rotWithShape="0">
              <a:srgbClr val="000000"/>
            </a:outerShdw>
          </a:effectLst>
        </p:spPr>
        <p:txBody>
          <a:bodyPr>
            <a:spAutoFit/>
          </a:bodyPr>
          <a:lstStyle/>
          <a:p>
            <a:pPr algn="ctr" eaLnBrk="1" hangingPunct="1">
              <a:defRPr/>
            </a:pPr>
            <a:r>
              <a:rPr kumimoji="1" lang="es-ES_tradnl" sz="2400" b="1">
                <a:solidFill>
                  <a:srgbClr val="FFCC66"/>
                </a:solidFill>
                <a:latin typeface="Tahoma" pitchFamily="34" charset="0"/>
              </a:rPr>
              <a:t>DIRECCION NACIONAL DE PROTECCION CIVIL</a:t>
            </a:r>
          </a:p>
        </p:txBody>
      </p:sp>
      <p:sp>
        <p:nvSpPr>
          <p:cNvPr id="161795" name="Text Box 3"/>
          <p:cNvSpPr txBox="1">
            <a:spLocks noChangeArrowheads="1"/>
          </p:cNvSpPr>
          <p:nvPr/>
        </p:nvSpPr>
        <p:spPr bwMode="auto">
          <a:xfrm>
            <a:off x="1371600" y="476250"/>
            <a:ext cx="6408738" cy="831850"/>
          </a:xfrm>
          <a:prstGeom prst="rect">
            <a:avLst/>
          </a:prstGeom>
          <a:noFill/>
          <a:ln w="9525">
            <a:solidFill>
              <a:srgbClr val="0000FF"/>
            </a:solidFill>
            <a:miter lim="800000"/>
            <a:headEnd/>
            <a:tailEnd/>
          </a:ln>
          <a:effectLst>
            <a:outerShdw dist="35921" dir="2700000" algn="ctr" rotWithShape="0">
              <a:srgbClr val="000000"/>
            </a:outerShdw>
          </a:effectLst>
        </p:spPr>
        <p:txBody>
          <a:bodyPr>
            <a:spAutoFit/>
          </a:bodyPr>
          <a:lstStyle/>
          <a:p>
            <a:pPr algn="ctr" eaLnBrk="1" hangingPunct="1">
              <a:defRPr/>
            </a:pPr>
            <a:r>
              <a:rPr kumimoji="1" lang="es-ES_tradnl" sz="2400" b="1" dirty="0">
                <a:solidFill>
                  <a:srgbClr val="000066"/>
                </a:solidFill>
                <a:latin typeface="Tahoma" pitchFamily="34" charset="0"/>
              </a:rPr>
              <a:t>MINISTERIO DE SEGURIDAD</a:t>
            </a:r>
            <a:endParaRPr kumimoji="1" lang="es-ES_tradnl" sz="2400" b="1" dirty="0">
              <a:solidFill>
                <a:srgbClr val="FFCC66"/>
              </a:solidFill>
              <a:latin typeface="Tahoma" pitchFamily="34" charset="0"/>
            </a:endParaRPr>
          </a:p>
          <a:p>
            <a:pPr algn="ctr" eaLnBrk="1" hangingPunct="1">
              <a:defRPr/>
            </a:pPr>
            <a:endParaRPr kumimoji="1" lang="es-ES" sz="2400" dirty="0">
              <a:solidFill>
                <a:srgbClr val="FFCC66"/>
              </a:solidFill>
              <a:latin typeface="Tahoma" pitchFamily="34" charset="0"/>
            </a:endParaRPr>
          </a:p>
        </p:txBody>
      </p:sp>
      <p:graphicFrame>
        <p:nvGraphicFramePr>
          <p:cNvPr id="1026" name="Object 4"/>
          <p:cNvGraphicFramePr>
            <a:graphicFrameLocks noChangeAspect="1"/>
          </p:cNvGraphicFramePr>
          <p:nvPr/>
        </p:nvGraphicFramePr>
        <p:xfrm>
          <a:off x="3192463" y="1828800"/>
          <a:ext cx="2751137" cy="2757488"/>
        </p:xfrm>
        <a:graphic>
          <a:graphicData uri="http://schemas.openxmlformats.org/presentationml/2006/ole">
            <p:oleObj spid="_x0000_s1026" name="Imagen de mapa de bits" r:id="rId3" imgW="4772691" imgH="4780952" progId="PBrush">
              <p:embed/>
            </p:oleObj>
          </a:graphicData>
        </a:graphic>
      </p:graphicFrame>
      <p:sp>
        <p:nvSpPr>
          <p:cNvPr id="1029" name="Line 6"/>
          <p:cNvSpPr>
            <a:spLocks noChangeShapeType="1"/>
          </p:cNvSpPr>
          <p:nvPr/>
        </p:nvSpPr>
        <p:spPr bwMode="auto">
          <a:xfrm>
            <a:off x="1295400" y="6096000"/>
            <a:ext cx="6477000" cy="0"/>
          </a:xfrm>
          <a:prstGeom prst="line">
            <a:avLst/>
          </a:prstGeom>
          <a:noFill/>
          <a:ln w="9525">
            <a:solidFill>
              <a:schemeClr val="bg1"/>
            </a:solidFill>
            <a:round/>
            <a:headEnd/>
            <a:tailEnd/>
          </a:ln>
          <a:effectLst>
            <a:prstShdw prst="shdw17" dist="17961" dir="13500000">
              <a:srgbClr val="000000"/>
            </a:prstShdw>
          </a:effectLst>
        </p:spPr>
        <p:txBody>
          <a:bodyPr/>
          <a:lstStyle/>
          <a:p>
            <a:endParaRPr lang="es-E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568952" cy="4154984"/>
          </a:xfrm>
          <a:prstGeom prst="rect">
            <a:avLst/>
          </a:prstGeom>
        </p:spPr>
        <p:txBody>
          <a:bodyPr wrap="square">
            <a:spAutoFit/>
          </a:bodyPr>
          <a:lstStyle/>
          <a:p>
            <a:pPr algn="just"/>
            <a:r>
              <a:rPr lang="es-AR" sz="4400" dirty="0" smtClean="0">
                <a:solidFill>
                  <a:srgbClr val="002060"/>
                </a:solidFill>
              </a:rPr>
              <a:t>La metodología del análisis de riesgos consiste en la caracterización del peligro, el riesgo y la vulnerabilidad </a:t>
            </a:r>
            <a:r>
              <a:rPr lang="es-AR" sz="4400" dirty="0" smtClean="0">
                <a:solidFill>
                  <a:srgbClr val="002060"/>
                </a:solidFill>
                <a:latin typeface="Arial" pitchFamily="34" charset="0"/>
                <a:cs typeface="Arial" pitchFamily="34" charset="0"/>
              </a:rPr>
              <a:t>y su articulación en escenarios de riesgo.</a:t>
            </a:r>
            <a:endParaRPr lang="es-AR" sz="44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1187450" y="1341438"/>
            <a:ext cx="7273925" cy="76835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nchor="ctr">
            <a:spAutoFit/>
          </a:bodyPr>
          <a:lstStyle/>
          <a:p>
            <a:pPr algn="just">
              <a:defRPr/>
            </a:pPr>
            <a:r>
              <a:rPr lang="es-AR" sz="4400" b="1" dirty="0">
                <a:solidFill>
                  <a:srgbClr val="002060"/>
                </a:solidFill>
                <a:latin typeface="Arial" pitchFamily="34" charset="0"/>
                <a:ea typeface="Calibri" pitchFamily="34" charset="0"/>
                <a:cs typeface="Arial" pitchFamily="34" charset="0"/>
              </a:rPr>
              <a:t>ESCENARIOS DE RIESGO</a:t>
            </a:r>
            <a:endParaRPr lang="es-AR" sz="4400" dirty="0">
              <a:solidFill>
                <a:srgbClr val="002060"/>
              </a:solidFill>
              <a:latin typeface="Arial" pitchFamily="34" charset="0"/>
              <a:cs typeface="Arial" pitchFamily="34" charset="0"/>
            </a:endParaRPr>
          </a:p>
        </p:txBody>
      </p:sp>
      <p:sp>
        <p:nvSpPr>
          <p:cNvPr id="28675" name="2 CuadroTexto"/>
          <p:cNvSpPr txBox="1">
            <a:spLocks noChangeArrowheads="1"/>
          </p:cNvSpPr>
          <p:nvPr/>
        </p:nvSpPr>
        <p:spPr bwMode="auto">
          <a:xfrm>
            <a:off x="395536" y="2636838"/>
            <a:ext cx="8496944" cy="2062103"/>
          </a:xfrm>
          <a:prstGeom prst="rect">
            <a:avLst/>
          </a:prstGeom>
          <a:noFill/>
          <a:ln w="9525">
            <a:noFill/>
            <a:miter lim="800000"/>
            <a:headEnd/>
            <a:tailEnd/>
          </a:ln>
        </p:spPr>
        <p:txBody>
          <a:bodyPr wrap="square">
            <a:spAutoFit/>
          </a:bodyPr>
          <a:lstStyle/>
          <a:p>
            <a:pPr algn="just"/>
            <a:r>
              <a:rPr lang="es-AR" sz="3200" dirty="0" smtClean="0">
                <a:solidFill>
                  <a:srgbClr val="002060"/>
                </a:solidFill>
                <a:latin typeface="Arial" pitchFamily="34" charset="0"/>
                <a:cs typeface="Arial" pitchFamily="34" charset="0"/>
              </a:rPr>
              <a:t>Describe las </a:t>
            </a:r>
            <a:r>
              <a:rPr lang="es-AR" sz="3200" dirty="0">
                <a:solidFill>
                  <a:srgbClr val="002060"/>
                </a:solidFill>
                <a:latin typeface="Arial" pitchFamily="34" charset="0"/>
                <a:cs typeface="Arial" pitchFamily="34" charset="0"/>
              </a:rPr>
              <a:t>condiciones que deben concurrir para que una amenaza se materialice ocasionando daños sobre una población </a:t>
            </a:r>
            <a:r>
              <a:rPr lang="es-AR" sz="3200" dirty="0" smtClean="0">
                <a:solidFill>
                  <a:srgbClr val="002060"/>
                </a:solidFill>
                <a:latin typeface="Arial" pitchFamily="34" charset="0"/>
                <a:cs typeface="Arial" pitchFamily="34" charset="0"/>
              </a:rPr>
              <a:t>vulnerable.</a:t>
            </a:r>
            <a:endParaRPr lang="es-AR" sz="3200" dirty="0">
              <a:solidFill>
                <a:srgbClr val="00206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404664"/>
            <a:ext cx="8424936" cy="2831544"/>
          </a:xfrm>
          <a:prstGeom prst="rect">
            <a:avLst/>
          </a:prstGeom>
        </p:spPr>
        <p:txBody>
          <a:bodyPr wrap="square">
            <a:spAutoFit/>
          </a:bodyPr>
          <a:lstStyle/>
          <a:p>
            <a:pPr>
              <a:defRPr/>
            </a:pPr>
            <a:r>
              <a:rPr lang="es-AR" sz="3600" b="1" dirty="0" smtClean="0">
                <a:solidFill>
                  <a:srgbClr val="002060"/>
                </a:solidFill>
                <a:latin typeface="Arial" pitchFamily="34" charset="0"/>
                <a:cs typeface="Arial" pitchFamily="34" charset="0"/>
              </a:rPr>
              <a:t>Para </a:t>
            </a:r>
            <a:r>
              <a:rPr lang="es-AR" sz="3600" b="1" dirty="0">
                <a:solidFill>
                  <a:srgbClr val="002060"/>
                </a:solidFill>
                <a:latin typeface="Arial" pitchFamily="34" charset="0"/>
                <a:cs typeface="Arial" pitchFamily="34" charset="0"/>
              </a:rPr>
              <a:t>cada escenario de riesgo, es necesario</a:t>
            </a:r>
            <a:r>
              <a:rPr lang="es-AR" sz="3600" b="1" dirty="0" smtClean="0">
                <a:solidFill>
                  <a:srgbClr val="002060"/>
                </a:solidFill>
                <a:latin typeface="Arial" pitchFamily="34" charset="0"/>
                <a:cs typeface="Arial" pitchFamily="34" charset="0"/>
              </a:rPr>
              <a:t>:</a:t>
            </a:r>
          </a:p>
          <a:p>
            <a:pPr>
              <a:defRPr/>
            </a:pPr>
            <a:endParaRPr lang="es-AR" sz="4400" dirty="0" smtClean="0">
              <a:solidFill>
                <a:srgbClr val="002060"/>
              </a:solidFill>
              <a:latin typeface="Arial" pitchFamily="34" charset="0"/>
              <a:cs typeface="Arial" pitchFamily="34" charset="0"/>
            </a:endParaRPr>
          </a:p>
          <a:p>
            <a:pPr>
              <a:defRPr/>
            </a:pPr>
            <a:endParaRPr lang="es-AR" sz="4400" dirty="0">
              <a:solidFill>
                <a:srgbClr val="002060"/>
              </a:solidFill>
              <a:latin typeface="Arial" pitchFamily="34" charset="0"/>
              <a:cs typeface="Arial" pitchFamily="34" charset="0"/>
            </a:endParaRPr>
          </a:p>
          <a:p>
            <a:pPr>
              <a:defRPr/>
            </a:pPr>
            <a:endParaRPr lang="es-AR" dirty="0"/>
          </a:p>
        </p:txBody>
      </p:sp>
      <p:sp>
        <p:nvSpPr>
          <p:cNvPr id="3" name="2 Rectángulo"/>
          <p:cNvSpPr/>
          <p:nvPr/>
        </p:nvSpPr>
        <p:spPr>
          <a:xfrm>
            <a:off x="395536" y="1988840"/>
            <a:ext cx="8064896" cy="4955203"/>
          </a:xfrm>
          <a:prstGeom prst="rect">
            <a:avLst/>
          </a:prstGeom>
        </p:spPr>
        <p:txBody>
          <a:bodyPr wrap="square">
            <a:spAutoFit/>
          </a:bodyPr>
          <a:lstStyle/>
          <a:p>
            <a:pPr algn="just">
              <a:buFont typeface="Arial" pitchFamily="34" charset="0"/>
              <a:buChar char="•"/>
              <a:defRPr/>
            </a:pPr>
            <a:r>
              <a:rPr lang="es-AR" sz="2800" dirty="0" smtClean="0">
                <a:solidFill>
                  <a:srgbClr val="002060"/>
                </a:solidFill>
                <a:latin typeface="Arial Rounded MT Bold" pitchFamily="34" charset="0"/>
              </a:rPr>
              <a:t>Definir previamente la escala en que se describirá cada uno.</a:t>
            </a:r>
          </a:p>
          <a:p>
            <a:pPr>
              <a:defRPr/>
            </a:pPr>
            <a:endParaRPr lang="es-AR" sz="2800" dirty="0" smtClean="0">
              <a:solidFill>
                <a:srgbClr val="002060"/>
              </a:solidFill>
              <a:latin typeface="Arial Rounded MT Bold" pitchFamily="34" charset="0"/>
            </a:endParaRPr>
          </a:p>
          <a:p>
            <a:pPr algn="just">
              <a:buFont typeface="Arial" pitchFamily="34" charset="0"/>
              <a:buChar char="•"/>
              <a:defRPr/>
            </a:pPr>
            <a:r>
              <a:rPr lang="es-AR" sz="2800" dirty="0" smtClean="0">
                <a:solidFill>
                  <a:srgbClr val="002060"/>
                </a:solidFill>
                <a:latin typeface="Arial Rounded MT Bold" pitchFamily="34" charset="0"/>
              </a:rPr>
              <a:t>Fijar el momento para el que se define el impacto.</a:t>
            </a:r>
          </a:p>
          <a:p>
            <a:pPr algn="just">
              <a:buFont typeface="Arial" pitchFamily="34" charset="0"/>
              <a:buChar char="•"/>
              <a:defRPr/>
            </a:pPr>
            <a:endParaRPr lang="es-AR" sz="2800" dirty="0" smtClean="0">
              <a:solidFill>
                <a:srgbClr val="002060"/>
              </a:solidFill>
              <a:latin typeface="Arial Rounded MT Bold" pitchFamily="34" charset="0"/>
            </a:endParaRPr>
          </a:p>
          <a:p>
            <a:pPr algn="just">
              <a:buFont typeface="Arial" pitchFamily="34" charset="0"/>
              <a:buChar char="•"/>
            </a:pPr>
            <a:r>
              <a:rPr lang="es-AR" sz="2800" dirty="0" smtClean="0">
                <a:solidFill>
                  <a:srgbClr val="000066"/>
                </a:solidFill>
                <a:latin typeface="Arial Rounded MT Bold" pitchFamily="34" charset="0"/>
              </a:rPr>
              <a:t>Definir el lapso en el que se desarrollará.</a:t>
            </a:r>
          </a:p>
          <a:p>
            <a:pPr algn="just"/>
            <a:endParaRPr lang="es-AR" sz="2800" dirty="0" smtClean="0">
              <a:latin typeface="Arial Rounded MT Bold" pitchFamily="34" charset="0"/>
            </a:endParaRPr>
          </a:p>
          <a:p>
            <a:pPr algn="just"/>
            <a:endParaRPr lang="es-AR" sz="2800" dirty="0" smtClean="0">
              <a:latin typeface="Arial Rounded MT Bold" pitchFamily="34" charset="0"/>
            </a:endParaRPr>
          </a:p>
          <a:p>
            <a:pPr algn="just">
              <a:buFont typeface="Arial" pitchFamily="34" charset="0"/>
              <a:buChar char="•"/>
            </a:pPr>
            <a:r>
              <a:rPr lang="es-AR" sz="2800" dirty="0" smtClean="0">
                <a:solidFill>
                  <a:srgbClr val="000066"/>
                </a:solidFill>
                <a:latin typeface="Arial Rounded MT Bold" pitchFamily="34" charset="0"/>
              </a:rPr>
              <a:t>Fijar la magnitud de la amenaza.</a:t>
            </a:r>
          </a:p>
          <a:p>
            <a:pPr algn="just">
              <a:defRPr/>
            </a:pPr>
            <a:endParaRPr lang="es-AR" dirty="0" smtClean="0">
              <a:solidFill>
                <a:srgbClr val="002060"/>
              </a:solidFill>
              <a:latin typeface="Arial Rounded MT Bold" pitchFamily="34" charset="0"/>
            </a:endParaRPr>
          </a:p>
          <a:p>
            <a:pPr algn="just">
              <a:buFont typeface="Arial" pitchFamily="34" charset="0"/>
              <a:buChar char="•"/>
              <a:defRPr/>
            </a:pPr>
            <a:endParaRPr lang="es-AR" dirty="0">
              <a:solidFill>
                <a:srgbClr val="002060"/>
              </a:solidFill>
              <a:latin typeface="Arial Rounded MT Bold"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Rectángulo"/>
          <p:cNvSpPr>
            <a:spLocks noChangeArrowheads="1"/>
          </p:cNvSpPr>
          <p:nvPr/>
        </p:nvSpPr>
        <p:spPr bwMode="auto">
          <a:xfrm>
            <a:off x="0" y="260648"/>
            <a:ext cx="9144000" cy="14557831"/>
          </a:xfrm>
          <a:prstGeom prst="rect">
            <a:avLst/>
          </a:prstGeom>
          <a:noFill/>
          <a:ln w="9525">
            <a:noFill/>
            <a:miter lim="800000"/>
            <a:headEnd/>
            <a:tailEnd/>
          </a:ln>
        </p:spPr>
        <p:txBody>
          <a:bodyPr>
            <a:spAutoFit/>
          </a:bodyPr>
          <a:lstStyle/>
          <a:p>
            <a:pPr algn="just"/>
            <a:r>
              <a:rPr lang="es-AR" sz="3600" b="1" dirty="0" smtClean="0">
                <a:solidFill>
                  <a:srgbClr val="002060"/>
                </a:solidFill>
                <a:latin typeface="Arial" pitchFamily="34" charset="0"/>
                <a:cs typeface="Arial" pitchFamily="34" charset="0"/>
              </a:rPr>
              <a:t>Cada </a:t>
            </a:r>
            <a:r>
              <a:rPr lang="es-AR" sz="3600" b="1" dirty="0">
                <a:solidFill>
                  <a:srgbClr val="002060"/>
                </a:solidFill>
                <a:latin typeface="Arial" pitchFamily="34" charset="0"/>
                <a:cs typeface="Arial" pitchFamily="34" charset="0"/>
              </a:rPr>
              <a:t>escenario de riesgo estará definido por</a:t>
            </a:r>
            <a:r>
              <a:rPr lang="es-AR" sz="3600" b="1" dirty="0" smtClean="0">
                <a:solidFill>
                  <a:srgbClr val="002060"/>
                </a:solidFill>
                <a:latin typeface="Arial" pitchFamily="34" charset="0"/>
                <a:cs typeface="Arial" pitchFamily="34" charset="0"/>
              </a:rPr>
              <a:t>:</a:t>
            </a:r>
          </a:p>
          <a:p>
            <a:pPr algn="just"/>
            <a:endParaRPr lang="es-AR" sz="3600" b="1" dirty="0" smtClean="0">
              <a:solidFill>
                <a:srgbClr val="002060"/>
              </a:solidFill>
              <a:latin typeface="Arial" pitchFamily="34" charset="0"/>
              <a:cs typeface="Arial" pitchFamily="34" charset="0"/>
            </a:endParaRPr>
          </a:p>
          <a:p>
            <a:pPr algn="just">
              <a:buFont typeface="Arial" pitchFamily="34" charset="0"/>
              <a:buChar char="•"/>
            </a:pPr>
            <a:r>
              <a:rPr lang="es-AR" sz="2400" dirty="0" smtClean="0">
                <a:solidFill>
                  <a:srgbClr val="002060"/>
                </a:solidFill>
              </a:rPr>
              <a:t>La amenaza.</a:t>
            </a:r>
          </a:p>
          <a:p>
            <a:pPr algn="just"/>
            <a:endParaRPr lang="es-AR" sz="2400" dirty="0" smtClean="0">
              <a:solidFill>
                <a:srgbClr val="002060"/>
              </a:solidFill>
            </a:endParaRPr>
          </a:p>
          <a:p>
            <a:pPr algn="just">
              <a:buFont typeface="Arial" pitchFamily="34" charset="0"/>
              <a:buChar char="•"/>
            </a:pPr>
            <a:r>
              <a:rPr lang="es-AR" sz="2400" dirty="0" smtClean="0">
                <a:solidFill>
                  <a:srgbClr val="002060"/>
                </a:solidFill>
                <a:latin typeface="Arial" pitchFamily="34" charset="0"/>
                <a:cs typeface="Arial" pitchFamily="34" charset="0"/>
              </a:rPr>
              <a:t>La población vulnerable.</a:t>
            </a:r>
          </a:p>
          <a:p>
            <a:pPr algn="just">
              <a:buFont typeface="Arial" pitchFamily="34" charset="0"/>
              <a:buChar char="•"/>
            </a:pPr>
            <a:endParaRPr lang="es-AR" sz="2400" dirty="0" smtClean="0">
              <a:solidFill>
                <a:srgbClr val="002060"/>
              </a:solidFill>
              <a:latin typeface="Arial" pitchFamily="34" charset="0"/>
              <a:cs typeface="Arial" pitchFamily="34" charset="0"/>
            </a:endParaRPr>
          </a:p>
          <a:p>
            <a:pPr algn="just">
              <a:buFont typeface="Arial" pitchFamily="34" charset="0"/>
              <a:buChar char="•"/>
            </a:pPr>
            <a:r>
              <a:rPr lang="es-AR" sz="2400" dirty="0" smtClean="0">
                <a:solidFill>
                  <a:srgbClr val="002060"/>
                </a:solidFill>
                <a:latin typeface="Arial" pitchFamily="34" charset="0"/>
                <a:cs typeface="Arial" pitchFamily="34" charset="0"/>
              </a:rPr>
              <a:t>El área geográfica de la interacción.</a:t>
            </a:r>
          </a:p>
          <a:p>
            <a:pPr algn="just">
              <a:buFont typeface="Arial" pitchFamily="34" charset="0"/>
              <a:buChar char="•"/>
            </a:pPr>
            <a:endParaRPr lang="es-AR" sz="2400" dirty="0" smtClean="0">
              <a:solidFill>
                <a:srgbClr val="002060"/>
              </a:solidFill>
              <a:latin typeface="Arial" pitchFamily="34" charset="0"/>
              <a:cs typeface="Arial" pitchFamily="34" charset="0"/>
            </a:endParaRPr>
          </a:p>
          <a:p>
            <a:pPr>
              <a:buFont typeface="Arial" pitchFamily="34" charset="0"/>
              <a:buChar char="•"/>
            </a:pPr>
            <a:r>
              <a:rPr lang="es-AR" sz="2400" dirty="0" smtClean="0">
                <a:solidFill>
                  <a:srgbClr val="002060"/>
                </a:solidFill>
                <a:latin typeface="Arial" pitchFamily="34" charset="0"/>
                <a:cs typeface="Arial" pitchFamily="34" charset="0"/>
              </a:rPr>
              <a:t>El momento del impacto y el lapso de duración.</a:t>
            </a:r>
          </a:p>
          <a:p>
            <a:pPr>
              <a:buFont typeface="Arial" pitchFamily="34" charset="0"/>
              <a:buChar char="•"/>
            </a:pPr>
            <a:endParaRPr lang="es-AR" sz="2400" dirty="0" smtClean="0">
              <a:solidFill>
                <a:srgbClr val="002060"/>
              </a:solidFill>
              <a:latin typeface="Arial" pitchFamily="34" charset="0"/>
              <a:cs typeface="Arial" pitchFamily="34" charset="0"/>
            </a:endParaRPr>
          </a:p>
          <a:p>
            <a:pPr>
              <a:buFont typeface="Arial" pitchFamily="34" charset="0"/>
              <a:buChar char="•"/>
            </a:pPr>
            <a:r>
              <a:rPr lang="es-AR" sz="2400" dirty="0" smtClean="0">
                <a:solidFill>
                  <a:srgbClr val="002060"/>
                </a:solidFill>
                <a:latin typeface="Arial" pitchFamily="34" charset="0"/>
                <a:cs typeface="Arial" pitchFamily="34" charset="0"/>
              </a:rPr>
              <a:t>El inventario de la infraestructura.</a:t>
            </a:r>
          </a:p>
          <a:p>
            <a:pPr>
              <a:buFont typeface="Arial" pitchFamily="34" charset="0"/>
              <a:buChar char="•"/>
            </a:pPr>
            <a:endParaRPr lang="es-AR" sz="2400" dirty="0" smtClean="0">
              <a:solidFill>
                <a:srgbClr val="002060"/>
              </a:solidFill>
              <a:latin typeface="Arial" pitchFamily="34" charset="0"/>
              <a:cs typeface="Arial" pitchFamily="34" charset="0"/>
            </a:endParaRPr>
          </a:p>
          <a:p>
            <a:pPr>
              <a:buFont typeface="Arial" pitchFamily="34" charset="0"/>
              <a:buChar char="•"/>
            </a:pPr>
            <a:r>
              <a:rPr lang="es-AR" sz="2400" dirty="0" smtClean="0">
                <a:solidFill>
                  <a:srgbClr val="002060"/>
                </a:solidFill>
                <a:latin typeface="Arial" pitchFamily="34" charset="0"/>
                <a:cs typeface="Arial" pitchFamily="34" charset="0"/>
              </a:rPr>
              <a:t>La probabilidad de ocurrencia de daños.</a:t>
            </a:r>
          </a:p>
          <a:p>
            <a:pPr>
              <a:buFont typeface="Arial" pitchFamily="34" charset="0"/>
              <a:buChar char="•"/>
            </a:pPr>
            <a:endParaRPr lang="es-AR" sz="2400" dirty="0" smtClean="0">
              <a:solidFill>
                <a:srgbClr val="002060"/>
              </a:solidFill>
              <a:latin typeface="Arial" pitchFamily="34" charset="0"/>
              <a:cs typeface="Arial" pitchFamily="34" charset="0"/>
            </a:endParaRPr>
          </a:p>
          <a:p>
            <a:pPr>
              <a:buFont typeface="Arial" pitchFamily="34" charset="0"/>
              <a:buChar char="•"/>
            </a:pPr>
            <a:r>
              <a:rPr lang="es-AR" sz="2400" dirty="0" smtClean="0">
                <a:solidFill>
                  <a:srgbClr val="002060"/>
                </a:solidFill>
                <a:latin typeface="Arial" pitchFamily="34" charset="0"/>
                <a:cs typeface="Arial" pitchFamily="34" charset="0"/>
              </a:rPr>
              <a:t>La valoración económica de los daños potenciales.</a:t>
            </a:r>
          </a:p>
          <a:p>
            <a:pPr algn="just">
              <a:buFont typeface="Arial" pitchFamily="34" charset="0"/>
              <a:buChar char="•"/>
            </a:pPr>
            <a:endParaRPr lang="es-AR" sz="4000" dirty="0" smtClean="0">
              <a:latin typeface="Arial" pitchFamily="34" charset="0"/>
              <a:cs typeface="Arial" pitchFamily="34" charset="0"/>
            </a:endParaRPr>
          </a:p>
          <a:p>
            <a:pPr algn="just">
              <a:buFont typeface="Arial" pitchFamily="34" charset="0"/>
              <a:buChar char="•"/>
            </a:pPr>
            <a:endParaRPr lang="es-AR" sz="4000" dirty="0" smtClean="0">
              <a:latin typeface="Arial" pitchFamily="34" charset="0"/>
              <a:cs typeface="Arial" pitchFamily="34" charset="0"/>
            </a:endParaRPr>
          </a:p>
          <a:p>
            <a:pPr algn="just">
              <a:buFont typeface="Arial" pitchFamily="34" charset="0"/>
              <a:buChar char="•"/>
            </a:pPr>
            <a:endParaRPr lang="es-AR" sz="4000" dirty="0" smtClean="0"/>
          </a:p>
          <a:p>
            <a:pPr algn="just">
              <a:buFont typeface="Arial" pitchFamily="34" charset="0"/>
              <a:buChar char="•"/>
            </a:pPr>
            <a:endParaRPr lang="es-AR" sz="4000" dirty="0" smtClean="0"/>
          </a:p>
          <a:p>
            <a:pPr algn="just">
              <a:buFont typeface="Arial" pitchFamily="34" charset="0"/>
              <a:buChar char="•"/>
            </a:pPr>
            <a:endParaRPr lang="es-AR" sz="4000" dirty="0" smtClean="0">
              <a:latin typeface="Arial Rounded MT Bold" pitchFamily="34" charset="0"/>
            </a:endParaRPr>
          </a:p>
          <a:p>
            <a:pPr algn="just">
              <a:buFont typeface="Arial" pitchFamily="34" charset="0"/>
              <a:buChar char="•"/>
            </a:pPr>
            <a:endParaRPr lang="es-AR" sz="4000" dirty="0" smtClean="0">
              <a:latin typeface="Arial Rounded MT Bold" pitchFamily="34" charset="0"/>
            </a:endParaRPr>
          </a:p>
          <a:p>
            <a:pPr algn="just">
              <a:buFont typeface="Arial" pitchFamily="34" charset="0"/>
              <a:buChar char="•"/>
            </a:pPr>
            <a:endParaRPr lang="es-AR" sz="4000" dirty="0" smtClean="0">
              <a:latin typeface="Arial Rounded MT Bold" pitchFamily="34" charset="0"/>
            </a:endParaRPr>
          </a:p>
          <a:p>
            <a:pPr algn="just"/>
            <a:endParaRPr lang="es-AR" sz="4000" dirty="0" smtClean="0">
              <a:latin typeface="Arial Rounded MT Bold" pitchFamily="34" charset="0"/>
            </a:endParaRPr>
          </a:p>
          <a:p>
            <a:pPr algn="just"/>
            <a:endParaRPr lang="es-AR" sz="4000" dirty="0" smtClean="0">
              <a:latin typeface="Arial Rounded MT Bold" pitchFamily="34" charset="0"/>
            </a:endParaRPr>
          </a:p>
          <a:p>
            <a:pPr algn="just"/>
            <a:endParaRPr lang="es-AR" sz="4000" dirty="0" smtClean="0">
              <a:latin typeface="Arial Rounded MT Bold" pitchFamily="34" charset="0"/>
            </a:endParaRPr>
          </a:p>
          <a:p>
            <a:pPr algn="just"/>
            <a:endParaRPr lang="es-AR" sz="4000" dirty="0" smtClean="0">
              <a:latin typeface="Arial Rounded MT Bold" pitchFamily="34" charset="0"/>
            </a:endParaRPr>
          </a:p>
          <a:p>
            <a:pPr algn="just"/>
            <a:endParaRPr lang="es-AR" sz="4000" dirty="0" smtClean="0">
              <a:latin typeface="Arial Rounded MT Bold" pitchFamily="34" charset="0"/>
            </a:endParaRPr>
          </a:p>
          <a:p>
            <a:pPr algn="just"/>
            <a:endParaRPr lang="es-AR" sz="4000"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Rectángulo"/>
          <p:cNvSpPr>
            <a:spLocks noChangeArrowheads="1"/>
          </p:cNvSpPr>
          <p:nvPr/>
        </p:nvSpPr>
        <p:spPr bwMode="auto">
          <a:xfrm>
            <a:off x="323850" y="836613"/>
            <a:ext cx="8496300" cy="3970337"/>
          </a:xfrm>
          <a:prstGeom prst="rect">
            <a:avLst/>
          </a:prstGeom>
          <a:noFill/>
          <a:ln w="9525">
            <a:noFill/>
            <a:miter lim="800000"/>
            <a:headEnd/>
            <a:tailEnd/>
          </a:ln>
        </p:spPr>
        <p:txBody>
          <a:bodyPr>
            <a:spAutoFit/>
          </a:bodyPr>
          <a:lstStyle/>
          <a:p>
            <a:pPr algn="just"/>
            <a:r>
              <a:rPr lang="es-AR" sz="2800" dirty="0">
                <a:solidFill>
                  <a:srgbClr val="002060"/>
                </a:solidFill>
                <a:latin typeface="Arial" pitchFamily="34" charset="0"/>
                <a:cs typeface="Arial" pitchFamily="34" charset="0"/>
              </a:rPr>
              <a:t>El resultado final de todas las acciones descriptas será la obtención de escenarios de riesgos acotados y conformados por parámetros definidos en forma tal que servirán al propósito de reducción de la incertidumbre.</a:t>
            </a:r>
          </a:p>
          <a:p>
            <a:pPr algn="just"/>
            <a:endParaRPr lang="es-AR" sz="2800" dirty="0">
              <a:solidFill>
                <a:srgbClr val="002060"/>
              </a:solidFill>
              <a:latin typeface="Arial" pitchFamily="34" charset="0"/>
              <a:cs typeface="Arial" pitchFamily="34" charset="0"/>
            </a:endParaRPr>
          </a:p>
          <a:p>
            <a:pPr algn="just"/>
            <a:r>
              <a:rPr lang="es-AR" sz="2800" dirty="0">
                <a:solidFill>
                  <a:srgbClr val="002060"/>
                </a:solidFill>
                <a:latin typeface="Arial" pitchFamily="34" charset="0"/>
                <a:cs typeface="Arial" pitchFamily="34" charset="0"/>
              </a:rPr>
              <a:t>Este resultado se obtiene </a:t>
            </a:r>
            <a:r>
              <a:rPr lang="es-AR" sz="2800" dirty="0" smtClean="0">
                <a:solidFill>
                  <a:srgbClr val="002060"/>
                </a:solidFill>
                <a:latin typeface="Arial" pitchFamily="34" charset="0"/>
                <a:cs typeface="Arial" pitchFamily="34" charset="0"/>
              </a:rPr>
              <a:t>sólo </a:t>
            </a:r>
            <a:r>
              <a:rPr lang="es-AR" sz="2800" dirty="0">
                <a:solidFill>
                  <a:srgbClr val="002060"/>
                </a:solidFill>
                <a:latin typeface="Arial" pitchFamily="34" charset="0"/>
                <a:cs typeface="Arial" pitchFamily="34" charset="0"/>
              </a:rPr>
              <a:t>cuando se conoce todo lo que se puede acerca de la interacción “</a:t>
            </a:r>
            <a:r>
              <a:rPr lang="es-AR" sz="2800" dirty="0" smtClean="0">
                <a:solidFill>
                  <a:srgbClr val="002060"/>
                </a:solidFill>
                <a:latin typeface="Arial" pitchFamily="34" charset="0"/>
                <a:cs typeface="Arial" pitchFamily="34" charset="0"/>
              </a:rPr>
              <a:t>amenaza + vulnerabilidad”.</a:t>
            </a:r>
            <a:endParaRPr lang="es-AR" sz="2800" dirty="0">
              <a:solidFill>
                <a:srgbClr val="002060"/>
              </a:solidFill>
              <a:latin typeface="Arial Rounded MT Bold"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CuadroTexto"/>
          <p:cNvSpPr txBox="1">
            <a:spLocks noChangeArrowheads="1"/>
          </p:cNvSpPr>
          <p:nvPr/>
        </p:nvSpPr>
        <p:spPr bwMode="auto">
          <a:xfrm>
            <a:off x="179512" y="404664"/>
            <a:ext cx="8784976" cy="5262979"/>
          </a:xfrm>
          <a:prstGeom prst="rect">
            <a:avLst/>
          </a:prstGeom>
          <a:noFill/>
          <a:ln w="9525">
            <a:noFill/>
            <a:miter lim="800000"/>
            <a:headEnd/>
            <a:tailEnd/>
          </a:ln>
        </p:spPr>
        <p:txBody>
          <a:bodyPr wrap="square">
            <a:spAutoFit/>
          </a:bodyPr>
          <a:lstStyle/>
          <a:p>
            <a:pPr algn="ctr"/>
            <a:r>
              <a:rPr lang="es-AR" sz="4800" b="1" i="1" dirty="0" smtClean="0">
                <a:solidFill>
                  <a:srgbClr val="002060"/>
                </a:solidFill>
              </a:rPr>
              <a:t>Mitigación</a:t>
            </a:r>
            <a:r>
              <a:rPr lang="es-AR" sz="4800" b="1" dirty="0" smtClean="0">
                <a:solidFill>
                  <a:srgbClr val="002060"/>
                </a:solidFill>
              </a:rPr>
              <a:t> </a:t>
            </a:r>
          </a:p>
          <a:p>
            <a:endParaRPr lang="es-AR" sz="4800" dirty="0" smtClean="0">
              <a:solidFill>
                <a:srgbClr val="002060"/>
              </a:solidFill>
            </a:endParaRPr>
          </a:p>
          <a:p>
            <a:pPr algn="just"/>
            <a:r>
              <a:rPr lang="es-AR" sz="4800" dirty="0" smtClean="0">
                <a:solidFill>
                  <a:srgbClr val="002060"/>
                </a:solidFill>
              </a:rPr>
              <a:t>Conjunto </a:t>
            </a:r>
            <a:r>
              <a:rPr lang="es-AR" sz="4800" dirty="0">
                <a:solidFill>
                  <a:srgbClr val="002060"/>
                </a:solidFill>
              </a:rPr>
              <a:t>de actividades de prevención y preparación tendientes a limitar  las consecuencias de los eventos adversos.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CuadroTexto"/>
          <p:cNvSpPr txBox="1">
            <a:spLocks noChangeArrowheads="1"/>
          </p:cNvSpPr>
          <p:nvPr/>
        </p:nvSpPr>
        <p:spPr bwMode="auto">
          <a:xfrm>
            <a:off x="395536" y="404664"/>
            <a:ext cx="8424936" cy="2492990"/>
          </a:xfrm>
          <a:prstGeom prst="rect">
            <a:avLst/>
          </a:prstGeom>
          <a:noFill/>
          <a:ln w="9525">
            <a:noFill/>
            <a:miter lim="800000"/>
            <a:headEnd/>
            <a:tailEnd/>
          </a:ln>
        </p:spPr>
        <p:txBody>
          <a:bodyPr wrap="square">
            <a:spAutoFit/>
          </a:bodyPr>
          <a:lstStyle/>
          <a:p>
            <a:r>
              <a:rPr lang="es-AR" sz="4400" i="1" dirty="0">
                <a:solidFill>
                  <a:srgbClr val="000066"/>
                </a:solidFill>
                <a:latin typeface="Arial" pitchFamily="34" charset="0"/>
                <a:cs typeface="Arial" pitchFamily="34" charset="0"/>
              </a:rPr>
              <a:t>PREVENCIÓN</a:t>
            </a:r>
          </a:p>
          <a:p>
            <a:r>
              <a:rPr lang="es-AR" sz="3600" dirty="0" smtClean="0">
                <a:solidFill>
                  <a:srgbClr val="002060"/>
                </a:solidFill>
                <a:latin typeface="Arial" pitchFamily="34" charset="0"/>
                <a:cs typeface="Arial" pitchFamily="34" charset="0"/>
              </a:rPr>
              <a:t>Conjunto de actividades que evitan la generación de un evento  adverso o, por lo menos, reducen su impacto</a:t>
            </a:r>
            <a:endParaRPr lang="es-AR" sz="3600" dirty="0">
              <a:solidFill>
                <a:srgbClr val="002060"/>
              </a:solidFill>
              <a:latin typeface="Arial" pitchFamily="34" charset="0"/>
              <a:cs typeface="Arial" pitchFamily="34" charset="0"/>
            </a:endParaRPr>
          </a:p>
        </p:txBody>
      </p:sp>
      <p:sp>
        <p:nvSpPr>
          <p:cNvPr id="5" name="4 Rectángulo"/>
          <p:cNvSpPr/>
          <p:nvPr/>
        </p:nvSpPr>
        <p:spPr>
          <a:xfrm>
            <a:off x="395536" y="3501008"/>
            <a:ext cx="8352928" cy="2769989"/>
          </a:xfrm>
          <a:prstGeom prst="rect">
            <a:avLst/>
          </a:prstGeom>
        </p:spPr>
        <p:txBody>
          <a:bodyPr wrap="square">
            <a:spAutoFit/>
          </a:bodyPr>
          <a:lstStyle/>
          <a:p>
            <a:pPr fontAlgn="auto">
              <a:spcBef>
                <a:spcPts val="0"/>
              </a:spcBef>
              <a:spcAft>
                <a:spcPts val="0"/>
              </a:spcAft>
              <a:defRPr/>
            </a:pPr>
            <a:r>
              <a:rPr lang="es-AR" sz="4400" i="1" dirty="0" smtClean="0">
                <a:solidFill>
                  <a:srgbClr val="002060"/>
                </a:solidFill>
                <a:latin typeface="Arial" pitchFamily="34" charset="0"/>
                <a:cs typeface="Arial" pitchFamily="34" charset="0"/>
              </a:rPr>
              <a:t>PREPARACIÓN</a:t>
            </a:r>
          </a:p>
          <a:p>
            <a:pPr fontAlgn="auto">
              <a:spcBef>
                <a:spcPts val="0"/>
              </a:spcBef>
              <a:spcAft>
                <a:spcPts val="0"/>
              </a:spcAft>
              <a:defRPr/>
            </a:pPr>
            <a:endParaRPr lang="es-AR" dirty="0" smtClean="0">
              <a:solidFill>
                <a:srgbClr val="002060"/>
              </a:solidFill>
              <a:latin typeface="Arial" pitchFamily="34" charset="0"/>
              <a:cs typeface="Arial" pitchFamily="34" charset="0"/>
            </a:endParaRPr>
          </a:p>
          <a:p>
            <a:pPr fontAlgn="auto">
              <a:spcBef>
                <a:spcPts val="0"/>
              </a:spcBef>
              <a:spcAft>
                <a:spcPts val="0"/>
              </a:spcAft>
              <a:defRPr/>
            </a:pPr>
            <a:r>
              <a:rPr lang="es-AR" sz="3600" dirty="0" smtClean="0">
                <a:solidFill>
                  <a:srgbClr val="002060"/>
                </a:solidFill>
                <a:latin typeface="Arial" pitchFamily="34" charset="0"/>
                <a:cs typeface="Arial" pitchFamily="34" charset="0"/>
              </a:rPr>
              <a:t>Conjunto de actividades que facilitan el manejo de un evento adverso y reducen la vulnerabilidad de la población</a:t>
            </a:r>
            <a:endParaRPr lang="es-AR" sz="3600" dirty="0">
              <a:solidFill>
                <a:srgbClr val="002060"/>
              </a:solidFill>
              <a:latin typeface="Arial" pitchFamily="34" charset="0"/>
              <a:cs typeface="Arial"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02" name="Object 1" descr="Papiro"/>
          <p:cNvGraphicFramePr>
            <a:graphicFrameLocks noChangeAspect="1"/>
          </p:cNvGraphicFramePr>
          <p:nvPr/>
        </p:nvGraphicFramePr>
        <p:xfrm>
          <a:off x="0" y="0"/>
          <a:ext cx="9144000" cy="6886575"/>
        </p:xfrm>
        <a:graphic>
          <a:graphicData uri="http://schemas.openxmlformats.org/presentationml/2006/ole">
            <p:oleObj spid="_x0000_s102402" name="Diapositiva" r:id="rId3" imgW="4190270" imgH="3142322" progId="PowerPoint.Slide.8">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26" name="Object 1"/>
          <p:cNvGraphicFramePr>
            <a:graphicFrameLocks noChangeAspect="1"/>
          </p:cNvGraphicFramePr>
          <p:nvPr/>
        </p:nvGraphicFramePr>
        <p:xfrm>
          <a:off x="0" y="0"/>
          <a:ext cx="9144000" cy="6872288"/>
        </p:xfrm>
        <a:graphic>
          <a:graphicData uri="http://schemas.openxmlformats.org/presentationml/2006/ole">
            <p:oleObj spid="_x0000_s103426" name="Diapositiva" r:id="rId3" imgW="3854861" imgH="2891915" progId="PowerPoint.Slide.8">
              <p:embed/>
            </p:oleObj>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76672"/>
            <a:ext cx="7992888" cy="3785652"/>
          </a:xfrm>
          <a:prstGeom prst="rect">
            <a:avLst/>
          </a:prstGeom>
          <a:noFill/>
        </p:spPr>
        <p:txBody>
          <a:bodyPr wrap="square">
            <a:spAutoFit/>
          </a:bodyPr>
          <a:lstStyle/>
          <a:p>
            <a:pPr fontAlgn="auto">
              <a:spcBef>
                <a:spcPts val="0"/>
              </a:spcBef>
              <a:spcAft>
                <a:spcPts val="0"/>
              </a:spcAft>
              <a:defRPr/>
            </a:pPr>
            <a:r>
              <a:rPr lang="es-AR" sz="4000" b="1" i="1" dirty="0" smtClean="0">
                <a:solidFill>
                  <a:srgbClr val="000066"/>
                </a:solidFill>
                <a:latin typeface="Arial" pitchFamily="34" charset="0"/>
                <a:cs typeface="Arial" pitchFamily="34" charset="0"/>
              </a:rPr>
              <a:t>DESARROLLO SUSTENTABLE</a:t>
            </a:r>
          </a:p>
          <a:p>
            <a:pPr fontAlgn="auto">
              <a:spcBef>
                <a:spcPts val="0"/>
              </a:spcBef>
              <a:spcAft>
                <a:spcPts val="0"/>
              </a:spcAft>
              <a:defRPr/>
            </a:pPr>
            <a:endParaRPr lang="es-AR" sz="4000" b="1" i="1" dirty="0" smtClean="0">
              <a:solidFill>
                <a:srgbClr val="000066"/>
              </a:solidFill>
              <a:latin typeface="Arial" pitchFamily="34" charset="0"/>
              <a:cs typeface="Arial" pitchFamily="34" charset="0"/>
            </a:endParaRPr>
          </a:p>
          <a:p>
            <a:pPr fontAlgn="auto">
              <a:spcBef>
                <a:spcPts val="0"/>
              </a:spcBef>
              <a:spcAft>
                <a:spcPts val="0"/>
              </a:spcAft>
              <a:defRPr/>
            </a:pPr>
            <a:endParaRPr lang="es-AR" sz="4000" b="1" i="1" dirty="0" smtClean="0">
              <a:solidFill>
                <a:srgbClr val="000066"/>
              </a:solidFill>
              <a:latin typeface="Arial" pitchFamily="34" charset="0"/>
              <a:cs typeface="Arial" pitchFamily="34" charset="0"/>
            </a:endParaRPr>
          </a:p>
          <a:p>
            <a:pPr fontAlgn="auto">
              <a:spcBef>
                <a:spcPts val="0"/>
              </a:spcBef>
              <a:spcAft>
                <a:spcPts val="0"/>
              </a:spcAft>
              <a:defRPr/>
            </a:pPr>
            <a:endParaRPr lang="es-AR" sz="4000" b="1" i="1" dirty="0" smtClean="0">
              <a:solidFill>
                <a:srgbClr val="000066"/>
              </a:solidFill>
              <a:latin typeface="Arial" pitchFamily="34" charset="0"/>
              <a:cs typeface="Arial" pitchFamily="34" charset="0"/>
            </a:endParaRPr>
          </a:p>
          <a:p>
            <a:pPr fontAlgn="auto">
              <a:spcBef>
                <a:spcPts val="0"/>
              </a:spcBef>
              <a:spcAft>
                <a:spcPts val="0"/>
              </a:spcAft>
              <a:defRPr/>
            </a:pPr>
            <a:endParaRPr lang="es-AR" sz="4000" b="1" i="1" dirty="0" smtClean="0">
              <a:solidFill>
                <a:srgbClr val="000066"/>
              </a:solidFill>
              <a:latin typeface="Arial" pitchFamily="34" charset="0"/>
              <a:cs typeface="Arial" pitchFamily="34" charset="0"/>
            </a:endParaRPr>
          </a:p>
          <a:p>
            <a:pPr fontAlgn="auto">
              <a:spcBef>
                <a:spcPts val="0"/>
              </a:spcBef>
              <a:spcAft>
                <a:spcPts val="0"/>
              </a:spcAft>
              <a:defRPr/>
            </a:pPr>
            <a:endParaRPr lang="es-AR" sz="4000" b="1" i="1" dirty="0">
              <a:solidFill>
                <a:srgbClr val="000066"/>
              </a:solidFill>
              <a:latin typeface="Arial" pitchFamily="34" charset="0"/>
              <a:cs typeface="Arial" pitchFamily="34" charset="0"/>
            </a:endParaRPr>
          </a:p>
        </p:txBody>
      </p:sp>
      <p:sp>
        <p:nvSpPr>
          <p:cNvPr id="3" name="2 Rectángulo"/>
          <p:cNvSpPr/>
          <p:nvPr/>
        </p:nvSpPr>
        <p:spPr>
          <a:xfrm>
            <a:off x="611560" y="2274838"/>
            <a:ext cx="7776864" cy="3077766"/>
          </a:xfrm>
          <a:prstGeom prst="rect">
            <a:avLst/>
          </a:prstGeom>
        </p:spPr>
        <p:txBody>
          <a:bodyPr wrap="square">
            <a:spAutoFit/>
          </a:bodyPr>
          <a:lstStyle/>
          <a:p>
            <a:pPr algn="just" fontAlgn="auto">
              <a:spcBef>
                <a:spcPts val="0"/>
              </a:spcBef>
              <a:spcAft>
                <a:spcPts val="0"/>
              </a:spcAft>
              <a:defRPr/>
            </a:pPr>
            <a:r>
              <a:rPr lang="es-AR" sz="2800" b="1" dirty="0" smtClean="0">
                <a:solidFill>
                  <a:srgbClr val="000066"/>
                </a:solidFill>
                <a:latin typeface="Arial" pitchFamily="34" charset="0"/>
                <a:cs typeface="Arial" pitchFamily="34" charset="0"/>
              </a:rPr>
              <a:t>Es un modelo  de desarrollo económico regional que:</a:t>
            </a:r>
          </a:p>
          <a:p>
            <a:pPr algn="just" fontAlgn="auto">
              <a:spcBef>
                <a:spcPts val="0"/>
              </a:spcBef>
              <a:spcAft>
                <a:spcPts val="0"/>
              </a:spcAft>
              <a:defRPr/>
            </a:pPr>
            <a:endParaRPr lang="es-AR" b="1" dirty="0" smtClean="0">
              <a:solidFill>
                <a:srgbClr val="000066"/>
              </a:solidFill>
              <a:latin typeface="Arial Rounded MT Bold" pitchFamily="34" charset="0"/>
            </a:endParaRPr>
          </a:p>
          <a:p>
            <a:pPr algn="just" fontAlgn="auto">
              <a:spcBef>
                <a:spcPts val="0"/>
              </a:spcBef>
              <a:spcAft>
                <a:spcPts val="0"/>
              </a:spcAft>
              <a:buFont typeface="Arial" pitchFamily="34" charset="0"/>
              <a:buChar char="•"/>
              <a:defRPr/>
            </a:pPr>
            <a:r>
              <a:rPr lang="es-AR" sz="2400" b="1" dirty="0" smtClean="0">
                <a:solidFill>
                  <a:srgbClr val="000066"/>
                </a:solidFill>
                <a:latin typeface="Arial" pitchFamily="34" charset="0"/>
                <a:cs typeface="Arial" pitchFamily="34" charset="0"/>
              </a:rPr>
              <a:t>Es “amigable “ con el ambiente  y</a:t>
            </a:r>
          </a:p>
          <a:p>
            <a:pPr algn="just" fontAlgn="auto">
              <a:spcBef>
                <a:spcPts val="0"/>
              </a:spcBef>
              <a:spcAft>
                <a:spcPts val="0"/>
              </a:spcAft>
              <a:buFont typeface="Arial" pitchFamily="34" charset="0"/>
              <a:buChar char="•"/>
              <a:defRPr/>
            </a:pPr>
            <a:endParaRPr lang="es-AR" sz="2400" b="1" dirty="0" smtClean="0">
              <a:solidFill>
                <a:srgbClr val="000066"/>
              </a:solidFill>
              <a:latin typeface="Arial" pitchFamily="34" charset="0"/>
              <a:cs typeface="Arial" pitchFamily="34" charset="0"/>
            </a:endParaRPr>
          </a:p>
          <a:p>
            <a:pPr algn="just" fontAlgn="auto">
              <a:spcBef>
                <a:spcPts val="0"/>
              </a:spcBef>
              <a:spcAft>
                <a:spcPts val="0"/>
              </a:spcAft>
              <a:buFont typeface="Arial" pitchFamily="34" charset="0"/>
              <a:buChar char="•"/>
              <a:defRPr/>
            </a:pPr>
            <a:r>
              <a:rPr lang="es-AR" sz="2400" b="1" dirty="0" smtClean="0">
                <a:solidFill>
                  <a:srgbClr val="000066"/>
                </a:solidFill>
                <a:latin typeface="Arial" pitchFamily="34" charset="0"/>
                <a:cs typeface="Arial" pitchFamily="34" charset="0"/>
              </a:rPr>
              <a:t>Explota racionalmente los recursos naturales, preservando parte de los mismos para generaciones futuras</a:t>
            </a:r>
            <a:endParaRPr lang="es-AR" sz="2400" b="1" dirty="0">
              <a:solidFill>
                <a:srgbClr val="000066"/>
              </a:solidFill>
              <a:latin typeface="Arial" pitchFamily="34" charset="0"/>
              <a:cs typeface="Arial"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556792"/>
            <a:ext cx="6408712" cy="2308324"/>
          </a:xfrm>
          <a:prstGeom prst="rect">
            <a:avLst/>
          </a:prstGeom>
          <a:noFill/>
        </p:spPr>
        <p:txBody>
          <a:bodyPr wrap="square" rtlCol="0">
            <a:spAutoFit/>
          </a:bodyPr>
          <a:lstStyle/>
          <a:p>
            <a:pPr algn="ctr"/>
            <a:r>
              <a:rPr lang="es-AR" sz="7200" dirty="0" smtClean="0">
                <a:solidFill>
                  <a:srgbClr val="002060"/>
                </a:solidFill>
                <a:latin typeface="Arial" pitchFamily="34" charset="0"/>
                <a:cs typeface="Arial" pitchFamily="34" charset="0"/>
              </a:rPr>
              <a:t>GESTIÓN</a:t>
            </a:r>
            <a:r>
              <a:rPr lang="es-AR" sz="7200" dirty="0" smtClean="0">
                <a:solidFill>
                  <a:srgbClr val="002060"/>
                </a:solidFill>
                <a:latin typeface="Arial Rounded MT Bold" pitchFamily="34" charset="0"/>
              </a:rPr>
              <a:t> </a:t>
            </a:r>
            <a:r>
              <a:rPr lang="es-AR" sz="7200" dirty="0" smtClean="0">
                <a:solidFill>
                  <a:srgbClr val="002060"/>
                </a:solidFill>
                <a:latin typeface="Arial" pitchFamily="34" charset="0"/>
                <a:cs typeface="Arial" pitchFamily="34" charset="0"/>
              </a:rPr>
              <a:t>DE RIESGOS</a:t>
            </a:r>
            <a:endParaRPr lang="es-AR" sz="7200" dirty="0">
              <a:solidFill>
                <a:srgbClr val="002060"/>
              </a:solidFill>
              <a:latin typeface="Arial" pitchFamily="34" charset="0"/>
              <a:cs typeface="Arial"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765175"/>
            <a:ext cx="8640959" cy="4031873"/>
          </a:xfrm>
          <a:prstGeom prst="rect">
            <a:avLst/>
          </a:prstGeom>
          <a:noFill/>
        </p:spPr>
        <p:txBody>
          <a:bodyPr wrap="square">
            <a:spAutoFit/>
          </a:bodyPr>
          <a:lstStyle/>
          <a:p>
            <a:pPr algn="just" fontAlgn="auto">
              <a:spcBef>
                <a:spcPts val="0"/>
              </a:spcBef>
              <a:spcAft>
                <a:spcPts val="0"/>
              </a:spcAft>
              <a:defRPr/>
            </a:pPr>
            <a:r>
              <a:rPr lang="es-AR" sz="3200" b="1" dirty="0" smtClean="0">
                <a:solidFill>
                  <a:srgbClr val="000066"/>
                </a:solidFill>
                <a:latin typeface="Arial" pitchFamily="34" charset="0"/>
                <a:cs typeface="Arial" pitchFamily="34" charset="0"/>
              </a:rPr>
              <a:t>Modelo  de desarrollo económico regional que:</a:t>
            </a:r>
          </a:p>
          <a:p>
            <a:pPr algn="just" fontAlgn="auto">
              <a:spcBef>
                <a:spcPts val="0"/>
              </a:spcBef>
              <a:spcAft>
                <a:spcPts val="0"/>
              </a:spcAft>
              <a:defRPr/>
            </a:pPr>
            <a:endParaRPr lang="es-AR" sz="3200" b="1" dirty="0" smtClean="0">
              <a:solidFill>
                <a:srgbClr val="000066"/>
              </a:solidFill>
              <a:latin typeface="Arial Rounded MT Bold" pitchFamily="34" charset="0"/>
              <a:cs typeface="+mn-cs"/>
            </a:endParaRPr>
          </a:p>
          <a:p>
            <a:pPr algn="just" fontAlgn="auto">
              <a:spcBef>
                <a:spcPts val="0"/>
              </a:spcBef>
              <a:spcAft>
                <a:spcPts val="0"/>
              </a:spcAft>
              <a:buFont typeface="Arial" pitchFamily="34" charset="0"/>
              <a:buChar char="•"/>
              <a:defRPr/>
            </a:pPr>
            <a:r>
              <a:rPr lang="es-AR" sz="3200" b="1" dirty="0" smtClean="0">
                <a:solidFill>
                  <a:srgbClr val="000066"/>
                </a:solidFill>
                <a:latin typeface="Arial" pitchFamily="34" charset="0"/>
                <a:cs typeface="Arial" pitchFamily="34" charset="0"/>
              </a:rPr>
              <a:t>Es “amigable “ con el ambiente  y</a:t>
            </a:r>
          </a:p>
          <a:p>
            <a:pPr algn="just" fontAlgn="auto">
              <a:spcBef>
                <a:spcPts val="0"/>
              </a:spcBef>
              <a:spcAft>
                <a:spcPts val="0"/>
              </a:spcAft>
              <a:buFont typeface="Arial" pitchFamily="34" charset="0"/>
              <a:buChar char="•"/>
              <a:defRPr/>
            </a:pPr>
            <a:endParaRPr lang="es-AR" sz="3200" b="1" dirty="0" smtClean="0">
              <a:solidFill>
                <a:srgbClr val="000066"/>
              </a:solidFill>
              <a:latin typeface="Arial" pitchFamily="34" charset="0"/>
              <a:cs typeface="Arial" pitchFamily="34" charset="0"/>
            </a:endParaRPr>
          </a:p>
          <a:p>
            <a:pPr algn="just" fontAlgn="auto">
              <a:spcBef>
                <a:spcPts val="0"/>
              </a:spcBef>
              <a:spcAft>
                <a:spcPts val="0"/>
              </a:spcAft>
              <a:buFont typeface="Arial" pitchFamily="34" charset="0"/>
              <a:buChar char="•"/>
              <a:defRPr/>
            </a:pPr>
            <a:r>
              <a:rPr lang="es-AR" sz="3200" b="1" dirty="0" smtClean="0">
                <a:solidFill>
                  <a:srgbClr val="000066"/>
                </a:solidFill>
                <a:latin typeface="Arial" pitchFamily="34" charset="0"/>
                <a:cs typeface="Arial" pitchFamily="34" charset="0"/>
              </a:rPr>
              <a:t>Explota racionalmente los recursos naturales, preservando parte de los mismos para generaciones futuras</a:t>
            </a:r>
            <a:endParaRPr lang="es-AR" sz="3200" b="1" dirty="0">
              <a:solidFill>
                <a:srgbClr val="000066"/>
              </a:solidFill>
              <a:latin typeface="Arial" pitchFamily="34" charset="0"/>
              <a:cs typeface="Arial"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650" y="765175"/>
            <a:ext cx="7777163" cy="5262979"/>
          </a:xfrm>
          <a:prstGeom prst="rect">
            <a:avLst/>
          </a:prstGeom>
          <a:noFill/>
        </p:spPr>
        <p:txBody>
          <a:bodyPr>
            <a:spAutoFit/>
          </a:bodyPr>
          <a:lstStyle/>
          <a:p>
            <a:pPr fontAlgn="auto">
              <a:spcBef>
                <a:spcPts val="0"/>
              </a:spcBef>
              <a:spcAft>
                <a:spcPts val="0"/>
              </a:spcAft>
              <a:defRPr/>
            </a:pPr>
            <a:r>
              <a:rPr lang="es-AR" sz="2800" dirty="0" smtClean="0">
                <a:solidFill>
                  <a:srgbClr val="000066"/>
                </a:solidFill>
                <a:latin typeface="Arial" pitchFamily="34" charset="0"/>
                <a:cs typeface="Arial" pitchFamily="34" charset="0"/>
              </a:rPr>
              <a:t>Desde el punto de vista de la Gestión Integral del Riesgo el desarrollo sustentable incorpora el concepto de  </a:t>
            </a:r>
            <a:r>
              <a:rPr lang="es-AR" sz="2800" i="1" dirty="0" smtClean="0">
                <a:solidFill>
                  <a:srgbClr val="000066"/>
                </a:solidFill>
                <a:latin typeface="Arial" pitchFamily="34" charset="0"/>
                <a:cs typeface="Arial" pitchFamily="34" charset="0"/>
              </a:rPr>
              <a:t>mitigación</a:t>
            </a:r>
            <a:r>
              <a:rPr lang="es-AR" sz="2800" dirty="0" smtClean="0">
                <a:solidFill>
                  <a:srgbClr val="000066"/>
                </a:solidFill>
                <a:latin typeface="Arial" pitchFamily="34" charset="0"/>
                <a:cs typeface="Arial" pitchFamily="34" charset="0"/>
              </a:rPr>
              <a:t>  a los  </a:t>
            </a:r>
            <a:r>
              <a:rPr lang="es-AR" sz="2800" i="1" dirty="0" smtClean="0">
                <a:solidFill>
                  <a:srgbClr val="000066"/>
                </a:solidFill>
                <a:latin typeface="Arial" pitchFamily="34" charset="0"/>
                <a:cs typeface="Arial" pitchFamily="34" charset="0"/>
              </a:rPr>
              <a:t>procesos productivos  </a:t>
            </a:r>
            <a:r>
              <a:rPr lang="es-AR" sz="2800" dirty="0" smtClean="0">
                <a:solidFill>
                  <a:srgbClr val="000066"/>
                </a:solidFill>
                <a:latin typeface="Arial" pitchFamily="34" charset="0"/>
                <a:cs typeface="Arial" pitchFamily="34" charset="0"/>
              </a:rPr>
              <a:t>para:</a:t>
            </a:r>
          </a:p>
          <a:p>
            <a:pPr fontAlgn="auto">
              <a:spcBef>
                <a:spcPts val="0"/>
              </a:spcBef>
              <a:spcAft>
                <a:spcPts val="0"/>
              </a:spcAft>
              <a:defRPr/>
            </a:pPr>
            <a:endParaRPr lang="es-AR" sz="2800" dirty="0">
              <a:solidFill>
                <a:srgbClr val="000066"/>
              </a:solidFill>
              <a:latin typeface="+mn-lt"/>
              <a:cs typeface="+mn-cs"/>
            </a:endParaRPr>
          </a:p>
          <a:p>
            <a:pPr fontAlgn="auto">
              <a:spcBef>
                <a:spcPts val="0"/>
              </a:spcBef>
              <a:spcAft>
                <a:spcPts val="0"/>
              </a:spcAft>
              <a:buFont typeface="Arial" pitchFamily="34" charset="0"/>
              <a:buChar char="•"/>
              <a:defRPr/>
            </a:pPr>
            <a:r>
              <a:rPr lang="es-AR" sz="2800" b="1" i="1" dirty="0" smtClean="0">
                <a:solidFill>
                  <a:srgbClr val="000066"/>
                </a:solidFill>
                <a:latin typeface="Arial" pitchFamily="34" charset="0"/>
                <a:cs typeface="Arial" pitchFamily="34" charset="0"/>
              </a:rPr>
              <a:t>Reducir el impacto  </a:t>
            </a:r>
            <a:r>
              <a:rPr lang="es-AR" sz="2800" dirty="0" smtClean="0">
                <a:solidFill>
                  <a:srgbClr val="000066"/>
                </a:solidFill>
                <a:latin typeface="Arial" pitchFamily="34" charset="0"/>
                <a:cs typeface="Arial" pitchFamily="34" charset="0"/>
              </a:rPr>
              <a:t>de los eventos adversos sobre la infraestructura  e instalaciones de interés económico y</a:t>
            </a:r>
          </a:p>
          <a:p>
            <a:pPr fontAlgn="auto">
              <a:spcBef>
                <a:spcPts val="0"/>
              </a:spcBef>
              <a:spcAft>
                <a:spcPts val="0"/>
              </a:spcAft>
              <a:buFont typeface="Arial" pitchFamily="34" charset="0"/>
              <a:buChar char="•"/>
              <a:defRPr/>
            </a:pPr>
            <a:endParaRPr lang="es-AR" sz="2800" dirty="0" smtClean="0">
              <a:solidFill>
                <a:srgbClr val="000066"/>
              </a:solidFill>
              <a:latin typeface="Arial" pitchFamily="34" charset="0"/>
              <a:cs typeface="Arial" pitchFamily="34" charset="0"/>
            </a:endParaRPr>
          </a:p>
          <a:p>
            <a:pPr fontAlgn="auto">
              <a:spcBef>
                <a:spcPts val="0"/>
              </a:spcBef>
              <a:spcAft>
                <a:spcPts val="0"/>
              </a:spcAft>
              <a:buFont typeface="Arial" pitchFamily="34" charset="0"/>
              <a:buChar char="•"/>
              <a:defRPr/>
            </a:pPr>
            <a:r>
              <a:rPr lang="es-AR" sz="2800" b="1" i="1" dirty="0" smtClean="0">
                <a:solidFill>
                  <a:srgbClr val="000066"/>
                </a:solidFill>
                <a:latin typeface="Arial" pitchFamily="34" charset="0"/>
                <a:cs typeface="Arial" pitchFamily="34" charset="0"/>
              </a:rPr>
              <a:t>Reducir la probabilidad  </a:t>
            </a:r>
            <a:r>
              <a:rPr lang="es-AR" sz="2800" dirty="0" smtClean="0">
                <a:solidFill>
                  <a:srgbClr val="000066"/>
                </a:solidFill>
                <a:latin typeface="Arial" pitchFamily="34" charset="0"/>
                <a:cs typeface="Arial" pitchFamily="34" charset="0"/>
              </a:rPr>
              <a:t>de generación de eventos adversos como consecuencia de incidentes en procesos productivos.</a:t>
            </a:r>
            <a:endParaRPr lang="es-AR" sz="2800" dirty="0">
              <a:solidFill>
                <a:srgbClr val="000066"/>
              </a:solidFill>
              <a:latin typeface="Arial" pitchFamily="34" charset="0"/>
              <a:cs typeface="Arial"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59632" y="1340768"/>
            <a:ext cx="6912768" cy="3785652"/>
          </a:xfrm>
          <a:prstGeom prst="rect">
            <a:avLst/>
          </a:prstGeom>
          <a:noFill/>
        </p:spPr>
        <p:txBody>
          <a:bodyPr wrap="square" rtlCol="0">
            <a:spAutoFit/>
          </a:bodyPr>
          <a:lstStyle/>
          <a:p>
            <a:pPr algn="ctr"/>
            <a:r>
              <a:rPr lang="es-AR" sz="4800" dirty="0" smtClean="0">
                <a:solidFill>
                  <a:schemeClr val="accent6">
                    <a:lumMod val="75000"/>
                  </a:schemeClr>
                </a:solidFill>
              </a:rPr>
              <a:t>EL CONCEPTO DE GESTIÓN DEL RIESGO TIENE SU ORIGEN EN EL MARCO DE ACCIÓN DE HYOGO</a:t>
            </a:r>
            <a:endParaRPr lang="es-AR" sz="4800" dirty="0">
              <a:solidFill>
                <a:schemeClr val="accent6">
                  <a:lumMod val="75000"/>
                </a:schemeClr>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548680"/>
            <a:ext cx="7272808" cy="5416868"/>
          </a:xfrm>
          <a:prstGeom prst="rect">
            <a:avLst/>
          </a:prstGeom>
          <a:noFill/>
        </p:spPr>
        <p:txBody>
          <a:bodyPr wrap="square" rtlCol="0">
            <a:spAutoFit/>
          </a:bodyPr>
          <a:lstStyle/>
          <a:p>
            <a:pPr algn="just"/>
            <a:r>
              <a:rPr lang="es-AR" sz="2400" dirty="0" smtClean="0">
                <a:solidFill>
                  <a:schemeClr val="accent6">
                    <a:lumMod val="75000"/>
                  </a:schemeClr>
                </a:solidFill>
              </a:rPr>
              <a:t>En las consideraciones generales de las prioridades de acción para el decenio 2005 – 2015 del marco de acción de </a:t>
            </a:r>
            <a:r>
              <a:rPr lang="es-AR" sz="2400" dirty="0" err="1" smtClean="0">
                <a:solidFill>
                  <a:schemeClr val="accent6">
                    <a:lumMod val="75000"/>
                  </a:schemeClr>
                </a:solidFill>
              </a:rPr>
              <a:t>Hyogo</a:t>
            </a:r>
            <a:r>
              <a:rPr lang="es-AR" sz="2400" dirty="0" smtClean="0">
                <a:solidFill>
                  <a:schemeClr val="accent6">
                    <a:lumMod val="75000"/>
                  </a:schemeClr>
                </a:solidFill>
              </a:rPr>
              <a:t>, se establece que:</a:t>
            </a:r>
          </a:p>
          <a:p>
            <a:endParaRPr lang="es-AR" dirty="0" smtClean="0">
              <a:solidFill>
                <a:schemeClr val="accent6">
                  <a:lumMod val="75000"/>
                </a:schemeClr>
              </a:solidFill>
            </a:endParaRPr>
          </a:p>
          <a:p>
            <a:pPr algn="just"/>
            <a:r>
              <a:rPr lang="es-AR" sz="3200" i="1" dirty="0" smtClean="0">
                <a:solidFill>
                  <a:schemeClr val="accent6">
                    <a:lumMod val="75000"/>
                  </a:schemeClr>
                </a:solidFill>
              </a:rPr>
              <a:t>Se debe incorporar una perspectiva de género en todas las políticas, planes y procesos de decisión sobre la gestión de los riesgos de desastre, incluidos los relativos a la evaluación de los riesgos, la alerta temprana, la gestión de la información y la educación y la formación.</a:t>
            </a:r>
            <a:endParaRPr lang="es-AR" sz="3200" i="1" dirty="0">
              <a:solidFill>
                <a:schemeClr val="accent6">
                  <a:lumMod val="75000"/>
                </a:schemeClr>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Rectángulo"/>
          <p:cNvSpPr>
            <a:spLocks noChangeArrowheads="1"/>
          </p:cNvSpPr>
          <p:nvPr/>
        </p:nvSpPr>
        <p:spPr bwMode="auto">
          <a:xfrm>
            <a:off x="683568" y="1052736"/>
            <a:ext cx="8135937" cy="3539430"/>
          </a:xfrm>
          <a:prstGeom prst="rect">
            <a:avLst/>
          </a:prstGeom>
          <a:noFill/>
          <a:ln w="9525">
            <a:noFill/>
            <a:miter lim="800000"/>
            <a:headEnd/>
            <a:tailEnd/>
          </a:ln>
        </p:spPr>
        <p:txBody>
          <a:bodyPr>
            <a:spAutoFit/>
          </a:bodyPr>
          <a:lstStyle/>
          <a:p>
            <a:pPr algn="just"/>
            <a:r>
              <a:rPr lang="es-AR" sz="3200" b="1" i="1" dirty="0" smtClean="0">
                <a:solidFill>
                  <a:srgbClr val="002060"/>
                </a:solidFill>
                <a:latin typeface="Arial" pitchFamily="34" charset="0"/>
                <a:ea typeface="Verdana" pitchFamily="34" charset="0"/>
                <a:cs typeface="Arial" pitchFamily="34" charset="0"/>
              </a:rPr>
              <a:t>Amenaza</a:t>
            </a:r>
            <a:r>
              <a:rPr lang="es-AR" sz="3200" b="1" dirty="0" smtClean="0">
                <a:solidFill>
                  <a:srgbClr val="002060"/>
                </a:solidFill>
                <a:latin typeface="Arial" pitchFamily="34" charset="0"/>
                <a:ea typeface="Verdana" pitchFamily="34" charset="0"/>
                <a:cs typeface="Arial" pitchFamily="34" charset="0"/>
              </a:rPr>
              <a:t>  </a:t>
            </a:r>
            <a:r>
              <a:rPr lang="es-AR" sz="3200" dirty="0">
                <a:solidFill>
                  <a:srgbClr val="002060"/>
                </a:solidFill>
                <a:latin typeface="Arial" pitchFamily="34" charset="0"/>
                <a:ea typeface="Verdana" pitchFamily="34" charset="0"/>
                <a:cs typeface="Arial" pitchFamily="34" charset="0"/>
              </a:rPr>
              <a:t>es un </a:t>
            </a:r>
            <a:r>
              <a:rPr lang="es-AR" sz="3200" b="1" i="1" dirty="0">
                <a:solidFill>
                  <a:srgbClr val="002060"/>
                </a:solidFill>
                <a:latin typeface="Arial" pitchFamily="34" charset="0"/>
                <a:ea typeface="Verdana" pitchFamily="34" charset="0"/>
                <a:cs typeface="Arial" pitchFamily="34" charset="0"/>
              </a:rPr>
              <a:t>fenómeno, sustancia, </a:t>
            </a:r>
            <a:r>
              <a:rPr lang="es-AR" sz="3200" dirty="0" smtClean="0">
                <a:solidFill>
                  <a:srgbClr val="002060"/>
                </a:solidFill>
                <a:latin typeface="Arial" pitchFamily="34" charset="0"/>
                <a:ea typeface="Verdana" pitchFamily="34" charset="0"/>
                <a:cs typeface="Arial" pitchFamily="34" charset="0"/>
              </a:rPr>
              <a:t>o</a:t>
            </a:r>
            <a:r>
              <a:rPr lang="es-AR" sz="3200" b="1" i="1" dirty="0" smtClean="0">
                <a:solidFill>
                  <a:srgbClr val="002060"/>
                </a:solidFill>
                <a:latin typeface="Arial" pitchFamily="34" charset="0"/>
                <a:ea typeface="Verdana" pitchFamily="34" charset="0"/>
                <a:cs typeface="Arial" pitchFamily="34" charset="0"/>
              </a:rPr>
              <a:t> actividad </a:t>
            </a:r>
            <a:r>
              <a:rPr lang="es-AR" sz="3200" b="1" i="1" dirty="0">
                <a:solidFill>
                  <a:srgbClr val="002060"/>
                </a:solidFill>
                <a:latin typeface="Arial" pitchFamily="34" charset="0"/>
                <a:ea typeface="Verdana" pitchFamily="34" charset="0"/>
                <a:cs typeface="Arial" pitchFamily="34" charset="0"/>
              </a:rPr>
              <a:t>humana </a:t>
            </a:r>
            <a:r>
              <a:rPr lang="es-AR" sz="3200" dirty="0" smtClean="0">
                <a:solidFill>
                  <a:srgbClr val="002060"/>
                </a:solidFill>
                <a:latin typeface="Arial" pitchFamily="34" charset="0"/>
                <a:ea typeface="Verdana" pitchFamily="34" charset="0"/>
                <a:cs typeface="Arial" pitchFamily="34" charset="0"/>
              </a:rPr>
              <a:t>que </a:t>
            </a:r>
            <a:r>
              <a:rPr lang="es-AR" sz="3200" dirty="0">
                <a:solidFill>
                  <a:srgbClr val="002060"/>
                </a:solidFill>
                <a:latin typeface="Arial" pitchFamily="34" charset="0"/>
                <a:ea typeface="Verdana" pitchFamily="34" charset="0"/>
                <a:cs typeface="Arial" pitchFamily="34" charset="0"/>
              </a:rPr>
              <a:t>pueden ocasionar la muerte, </a:t>
            </a:r>
            <a:r>
              <a:rPr lang="es-AR" sz="3200" dirty="0" smtClean="0">
                <a:solidFill>
                  <a:srgbClr val="002060"/>
                </a:solidFill>
                <a:latin typeface="Arial" pitchFamily="34" charset="0"/>
                <a:ea typeface="Verdana" pitchFamily="34" charset="0"/>
                <a:cs typeface="Arial" pitchFamily="34" charset="0"/>
              </a:rPr>
              <a:t>impactos </a:t>
            </a:r>
            <a:r>
              <a:rPr lang="es-AR" sz="3200" dirty="0">
                <a:solidFill>
                  <a:srgbClr val="002060"/>
                </a:solidFill>
                <a:latin typeface="Arial" pitchFamily="34" charset="0"/>
                <a:ea typeface="Verdana" pitchFamily="34" charset="0"/>
                <a:cs typeface="Arial" pitchFamily="34" charset="0"/>
              </a:rPr>
              <a:t>a la salud, </a:t>
            </a:r>
            <a:r>
              <a:rPr lang="es-AR" sz="3200" dirty="0" smtClean="0">
                <a:solidFill>
                  <a:srgbClr val="002060"/>
                </a:solidFill>
                <a:latin typeface="Arial" pitchFamily="34" charset="0"/>
                <a:ea typeface="Verdana" pitchFamily="34" charset="0"/>
                <a:cs typeface="Arial" pitchFamily="34" charset="0"/>
              </a:rPr>
              <a:t>daños </a:t>
            </a:r>
            <a:r>
              <a:rPr lang="es-AR" sz="3200" dirty="0">
                <a:solidFill>
                  <a:srgbClr val="002060"/>
                </a:solidFill>
                <a:latin typeface="Arial" pitchFamily="34" charset="0"/>
                <a:ea typeface="Verdana" pitchFamily="34" charset="0"/>
                <a:cs typeface="Arial" pitchFamily="34" charset="0"/>
              </a:rPr>
              <a:t>a la propiedad, </a:t>
            </a:r>
            <a:r>
              <a:rPr lang="es-AR" sz="3200" dirty="0" smtClean="0">
                <a:solidFill>
                  <a:srgbClr val="002060"/>
                </a:solidFill>
                <a:latin typeface="Arial" pitchFamily="34" charset="0"/>
                <a:ea typeface="Verdana" pitchFamily="34" charset="0"/>
                <a:cs typeface="Arial" pitchFamily="34" charset="0"/>
              </a:rPr>
              <a:t>pérdida </a:t>
            </a:r>
            <a:r>
              <a:rPr lang="es-AR" sz="3200" dirty="0">
                <a:solidFill>
                  <a:srgbClr val="002060"/>
                </a:solidFill>
                <a:latin typeface="Arial" pitchFamily="34" charset="0"/>
                <a:ea typeface="Verdana" pitchFamily="34" charset="0"/>
                <a:cs typeface="Arial" pitchFamily="34" charset="0"/>
              </a:rPr>
              <a:t>de medios de sustento y de servicios, trastornos sociales y económicos, o daños </a:t>
            </a:r>
            <a:r>
              <a:rPr lang="es-AR" sz="3200" dirty="0" smtClean="0">
                <a:solidFill>
                  <a:srgbClr val="002060"/>
                </a:solidFill>
                <a:latin typeface="Arial" pitchFamily="34" charset="0"/>
                <a:ea typeface="Verdana" pitchFamily="34" charset="0"/>
                <a:cs typeface="Arial" pitchFamily="34" charset="0"/>
              </a:rPr>
              <a:t>ambientales.</a:t>
            </a:r>
            <a:endParaRPr lang="es-AR" sz="3200" dirty="0">
              <a:solidFill>
                <a:srgbClr val="002060"/>
              </a:solidFill>
              <a:latin typeface="Arial" pitchFamily="34" charset="0"/>
              <a:ea typeface="Verdana" pitchFamily="34" charset="0"/>
              <a:cs typeface="Arial" pitchFamily="34" charset="0"/>
            </a:endParaRPr>
          </a:p>
          <a:p>
            <a:endParaRPr lang="es-AR" sz="3200" dirty="0">
              <a:latin typeface="Verdana" pitchFamily="34" charset="0"/>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980728"/>
            <a:ext cx="7632848" cy="4678204"/>
          </a:xfrm>
          <a:prstGeom prst="rect">
            <a:avLst/>
          </a:prstGeom>
          <a:noFill/>
        </p:spPr>
        <p:txBody>
          <a:bodyPr wrap="square" rtlCol="0">
            <a:spAutoFit/>
          </a:bodyPr>
          <a:lstStyle/>
          <a:p>
            <a:pPr algn="just"/>
            <a:r>
              <a:rPr lang="es-ES" sz="3600" b="1" i="1" dirty="0" smtClean="0">
                <a:solidFill>
                  <a:srgbClr val="002060"/>
                </a:solidFill>
              </a:rPr>
              <a:t>Población vulnerable </a:t>
            </a:r>
            <a:r>
              <a:rPr lang="es-ES" sz="3600" dirty="0" smtClean="0">
                <a:solidFill>
                  <a:srgbClr val="002060"/>
                </a:solidFill>
              </a:rPr>
              <a:t>es aquella expuesta a sufrir </a:t>
            </a:r>
            <a:r>
              <a:rPr lang="es-ES" sz="3600" b="1" i="1" dirty="0" smtClean="0">
                <a:solidFill>
                  <a:srgbClr val="002060"/>
                </a:solidFill>
              </a:rPr>
              <a:t>daños de cualquier tipo</a:t>
            </a:r>
            <a:r>
              <a:rPr lang="es-ES" sz="3600" i="1" dirty="0" smtClean="0">
                <a:solidFill>
                  <a:srgbClr val="002060"/>
                </a:solidFill>
              </a:rPr>
              <a:t> </a:t>
            </a:r>
            <a:r>
              <a:rPr lang="es-ES" sz="3600" dirty="0" smtClean="0">
                <a:solidFill>
                  <a:srgbClr val="002060"/>
                </a:solidFill>
              </a:rPr>
              <a:t>(materiales, económicos, de infraestructura, humanos, ambientales, etc.) por la acción de una </a:t>
            </a:r>
            <a:r>
              <a:rPr lang="es-ES" sz="3600" b="1" i="1" dirty="0" smtClean="0">
                <a:solidFill>
                  <a:srgbClr val="002060"/>
                </a:solidFill>
              </a:rPr>
              <a:t>amenaza</a:t>
            </a:r>
            <a:r>
              <a:rPr lang="es-ES" sz="3600" b="1" dirty="0" smtClean="0">
                <a:solidFill>
                  <a:srgbClr val="002060"/>
                </a:solidFill>
              </a:rPr>
              <a:t> </a:t>
            </a:r>
            <a:r>
              <a:rPr lang="es-ES" sz="3600" dirty="0" smtClean="0">
                <a:solidFill>
                  <a:srgbClr val="002060"/>
                </a:solidFill>
              </a:rPr>
              <a:t>de cualquier origen.</a:t>
            </a:r>
            <a:endParaRPr lang="es-AR" sz="3600" dirty="0" smtClean="0">
              <a:solidFill>
                <a:srgbClr val="002060"/>
              </a:solidFill>
            </a:endParaRPr>
          </a:p>
          <a:p>
            <a:endParaRPr lang="es-ES" sz="2800" dirty="0" smtClean="0"/>
          </a:p>
          <a:p>
            <a:endParaRPr lang="es-A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5536" y="260648"/>
            <a:ext cx="8382000" cy="6370975"/>
          </a:xfrm>
          <a:prstGeom prst="rect">
            <a:avLst/>
          </a:prstGeom>
          <a:noFill/>
          <a:ln w="9525">
            <a:noFill/>
            <a:miter lim="800000"/>
            <a:headEnd/>
            <a:tailEnd/>
          </a:ln>
        </p:spPr>
        <p:txBody>
          <a:bodyPr wrap="square">
            <a:spAutoFit/>
          </a:bodyPr>
          <a:lstStyle/>
          <a:p>
            <a:pPr algn="ctr"/>
            <a:r>
              <a:rPr lang="es-MX" sz="4400" i="1" dirty="0" smtClean="0">
                <a:solidFill>
                  <a:srgbClr val="002060"/>
                </a:solidFill>
                <a:latin typeface="Arial" pitchFamily="34" charset="0"/>
                <a:cs typeface="Arial" pitchFamily="34" charset="0"/>
              </a:rPr>
              <a:t>EVENTO ADVERSO</a:t>
            </a:r>
            <a:endParaRPr lang="es-MX" sz="4400" i="1" dirty="0">
              <a:solidFill>
                <a:srgbClr val="002060"/>
              </a:solidFill>
              <a:latin typeface="Arial" pitchFamily="34" charset="0"/>
              <a:cs typeface="Arial" pitchFamily="34" charset="0"/>
            </a:endParaRPr>
          </a:p>
          <a:p>
            <a:pPr algn="ctr"/>
            <a:endParaRPr lang="es-MX" sz="4400" i="1" dirty="0">
              <a:solidFill>
                <a:srgbClr val="002060"/>
              </a:solidFill>
              <a:latin typeface="Arial" pitchFamily="34" charset="0"/>
              <a:cs typeface="Arial" pitchFamily="34" charset="0"/>
            </a:endParaRPr>
          </a:p>
          <a:p>
            <a:pPr algn="ctr"/>
            <a:r>
              <a:rPr lang="es-MX" sz="2800" dirty="0">
                <a:solidFill>
                  <a:srgbClr val="002060"/>
                </a:solidFill>
                <a:latin typeface="Arial" pitchFamily="34" charset="0"/>
                <a:cs typeface="Arial" pitchFamily="34" charset="0"/>
              </a:rPr>
              <a:t>Combinación entre </a:t>
            </a:r>
            <a:r>
              <a:rPr lang="es-MX" sz="2800" dirty="0" smtClean="0">
                <a:solidFill>
                  <a:srgbClr val="002060"/>
                </a:solidFill>
                <a:latin typeface="Arial" pitchFamily="34" charset="0"/>
                <a:cs typeface="Arial" pitchFamily="34" charset="0"/>
              </a:rPr>
              <a:t>una </a:t>
            </a:r>
            <a:r>
              <a:rPr lang="es-MX" sz="2800" i="1" dirty="0" smtClean="0">
                <a:solidFill>
                  <a:srgbClr val="002060"/>
                </a:solidFill>
                <a:latin typeface="Arial" pitchFamily="34" charset="0"/>
                <a:cs typeface="Arial" pitchFamily="34" charset="0"/>
              </a:rPr>
              <a:t>AMENAZA </a:t>
            </a:r>
            <a:r>
              <a:rPr lang="es-MX" sz="2800" dirty="0" smtClean="0">
                <a:solidFill>
                  <a:srgbClr val="002060"/>
                </a:solidFill>
                <a:latin typeface="Arial" pitchFamily="34" charset="0"/>
                <a:cs typeface="Arial" pitchFamily="34" charset="0"/>
              </a:rPr>
              <a:t>y </a:t>
            </a:r>
            <a:r>
              <a:rPr lang="es-MX" sz="2800" dirty="0">
                <a:solidFill>
                  <a:srgbClr val="002060"/>
                </a:solidFill>
                <a:latin typeface="Arial" pitchFamily="34" charset="0"/>
                <a:cs typeface="Arial" pitchFamily="34" charset="0"/>
              </a:rPr>
              <a:t>una </a:t>
            </a:r>
            <a:r>
              <a:rPr lang="es-MX" sz="2800" i="1" dirty="0">
                <a:solidFill>
                  <a:srgbClr val="002060"/>
                </a:solidFill>
                <a:latin typeface="Arial" pitchFamily="34" charset="0"/>
                <a:cs typeface="Arial" pitchFamily="34" charset="0"/>
              </a:rPr>
              <a:t>POBLACIÓN VULNERABLE</a:t>
            </a:r>
          </a:p>
          <a:p>
            <a:pPr algn="ctr"/>
            <a:endParaRPr lang="es-ES_tradnl" sz="4400" i="1" dirty="0">
              <a:solidFill>
                <a:srgbClr val="000066"/>
              </a:solidFill>
              <a:latin typeface="Arial" pitchFamily="34" charset="0"/>
              <a:cs typeface="Arial" pitchFamily="34" charset="0"/>
            </a:endParaRPr>
          </a:p>
          <a:p>
            <a:pPr algn="ctr"/>
            <a:r>
              <a:rPr lang="es-ES_tradnl" sz="4400" i="1" dirty="0">
                <a:solidFill>
                  <a:srgbClr val="000066"/>
                </a:solidFill>
                <a:latin typeface="Arial" pitchFamily="34" charset="0"/>
                <a:cs typeface="Arial" pitchFamily="34" charset="0"/>
              </a:rPr>
              <a:t>E. A. = </a:t>
            </a:r>
            <a:r>
              <a:rPr lang="es-ES_tradnl" sz="4400" i="1" dirty="0" smtClean="0">
                <a:solidFill>
                  <a:srgbClr val="000066"/>
                </a:solidFill>
                <a:latin typeface="Arial" pitchFamily="34" charset="0"/>
                <a:cs typeface="Arial" pitchFamily="34" charset="0"/>
              </a:rPr>
              <a:t>Am + PV</a:t>
            </a:r>
          </a:p>
          <a:p>
            <a:pPr algn="ctr"/>
            <a:endParaRPr lang="es-ES_tradnl" sz="4400" i="1" dirty="0" smtClean="0">
              <a:solidFill>
                <a:srgbClr val="000066"/>
              </a:solidFill>
              <a:latin typeface="Arial" pitchFamily="34" charset="0"/>
              <a:cs typeface="Arial" pitchFamily="34" charset="0"/>
            </a:endParaRPr>
          </a:p>
          <a:p>
            <a:pPr algn="ctr"/>
            <a:endParaRPr lang="es-ES_tradnl" sz="4400" i="1" dirty="0" smtClean="0">
              <a:solidFill>
                <a:srgbClr val="000066"/>
              </a:solidFill>
              <a:latin typeface="Arial" pitchFamily="34" charset="0"/>
              <a:cs typeface="Arial" pitchFamily="34" charset="0"/>
            </a:endParaRPr>
          </a:p>
          <a:p>
            <a:pPr algn="ctr"/>
            <a:endParaRPr lang="es-ES_tradnl" sz="4400" i="1" dirty="0" smtClean="0">
              <a:solidFill>
                <a:srgbClr val="000066"/>
              </a:solidFill>
              <a:latin typeface="Arial Rounded MT Bold" pitchFamily="34" charset="0"/>
            </a:endParaRPr>
          </a:p>
          <a:p>
            <a:pPr algn="ctr"/>
            <a:endParaRPr lang="es-ES_tradnl" sz="4400" i="1" dirty="0">
              <a:solidFill>
                <a:srgbClr val="000066"/>
              </a:solidFill>
              <a:latin typeface="Arial Rounded MT Bold" pitchFamily="34" charset="0"/>
            </a:endParaRPr>
          </a:p>
        </p:txBody>
      </p:sp>
      <p:sp>
        <p:nvSpPr>
          <p:cNvPr id="3" name="2 Rectángulo"/>
          <p:cNvSpPr/>
          <p:nvPr/>
        </p:nvSpPr>
        <p:spPr>
          <a:xfrm rot="10800000" flipV="1">
            <a:off x="971600" y="4033734"/>
            <a:ext cx="7200800" cy="1077218"/>
          </a:xfrm>
          <a:prstGeom prst="rect">
            <a:avLst/>
          </a:prstGeom>
        </p:spPr>
        <p:txBody>
          <a:bodyPr wrap="square">
            <a:spAutoFit/>
          </a:bodyPr>
          <a:lstStyle/>
          <a:p>
            <a:pPr algn="just"/>
            <a:r>
              <a:rPr lang="es-AR" sz="3200" dirty="0" smtClean="0">
                <a:solidFill>
                  <a:srgbClr val="002060"/>
                </a:solidFill>
              </a:rPr>
              <a:t>Que convergen en un tiempo y un espacio determinados y precisos</a:t>
            </a:r>
            <a:endParaRPr lang="es-AR" sz="3200" dirty="0">
              <a:solidFill>
                <a:srgbClr val="00206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7"/>
            <a:ext cx="8280920" cy="6863417"/>
          </a:xfrm>
          <a:prstGeom prst="rect">
            <a:avLst/>
          </a:prstGeom>
          <a:noFill/>
        </p:spPr>
        <p:txBody>
          <a:bodyPr wrap="square" rtlCol="0">
            <a:spAutoFit/>
          </a:bodyPr>
          <a:lstStyle/>
          <a:p>
            <a:pPr algn="ctr"/>
            <a:r>
              <a:rPr lang="es-AR" sz="4000" b="1" dirty="0" smtClean="0">
                <a:solidFill>
                  <a:srgbClr val="002060"/>
                </a:solidFill>
              </a:rPr>
              <a:t>Un </a:t>
            </a:r>
            <a:r>
              <a:rPr lang="es-AR" sz="4000" b="1" i="1" dirty="0" smtClean="0">
                <a:solidFill>
                  <a:srgbClr val="002060"/>
                </a:solidFill>
              </a:rPr>
              <a:t>evento adverso </a:t>
            </a:r>
            <a:r>
              <a:rPr lang="es-AR" sz="4000" b="1" dirty="0" smtClean="0">
                <a:solidFill>
                  <a:srgbClr val="002060"/>
                </a:solidFill>
              </a:rPr>
              <a:t>puede ser tanto una </a:t>
            </a:r>
            <a:r>
              <a:rPr lang="es-AR" sz="4000" b="1" i="1" dirty="0" smtClean="0">
                <a:solidFill>
                  <a:srgbClr val="002060"/>
                </a:solidFill>
              </a:rPr>
              <a:t>emergencia</a:t>
            </a:r>
            <a:r>
              <a:rPr lang="es-AR" sz="4000" b="1" dirty="0" smtClean="0">
                <a:solidFill>
                  <a:srgbClr val="002060"/>
                </a:solidFill>
              </a:rPr>
              <a:t> como un </a:t>
            </a:r>
            <a:r>
              <a:rPr lang="es-AR" sz="4000" b="1" i="1" dirty="0" smtClean="0">
                <a:solidFill>
                  <a:srgbClr val="002060"/>
                </a:solidFill>
              </a:rPr>
              <a:t>desastre</a:t>
            </a:r>
          </a:p>
          <a:p>
            <a:pPr algn="ctr"/>
            <a:endParaRPr lang="es-AR" sz="4000" i="1" dirty="0" smtClean="0">
              <a:solidFill>
                <a:srgbClr val="002060"/>
              </a:solidFill>
            </a:endParaRPr>
          </a:p>
          <a:p>
            <a:pPr>
              <a:buFont typeface="Arial" pitchFamily="34" charset="0"/>
              <a:buChar char="•"/>
            </a:pPr>
            <a:r>
              <a:rPr lang="es-AR" sz="3200" b="1" i="1" dirty="0" smtClean="0">
                <a:solidFill>
                  <a:srgbClr val="002060"/>
                </a:solidFill>
              </a:rPr>
              <a:t>Emergencia</a:t>
            </a:r>
            <a:r>
              <a:rPr lang="es-AR" sz="3200" i="1" dirty="0" smtClean="0">
                <a:solidFill>
                  <a:srgbClr val="002060"/>
                </a:solidFill>
              </a:rPr>
              <a:t>:</a:t>
            </a:r>
            <a:r>
              <a:rPr lang="es-AR" sz="3200" dirty="0" smtClean="0">
                <a:solidFill>
                  <a:srgbClr val="002060"/>
                </a:solidFill>
              </a:rPr>
              <a:t> se puede manejar con los recursos existentes en la comunidad afectada. </a:t>
            </a:r>
          </a:p>
          <a:p>
            <a:endParaRPr lang="es-AR" sz="3200" dirty="0" smtClean="0">
              <a:solidFill>
                <a:srgbClr val="002060"/>
              </a:solidFill>
            </a:endParaRPr>
          </a:p>
          <a:p>
            <a:pPr>
              <a:buFont typeface="Arial" pitchFamily="34" charset="0"/>
              <a:buChar char="•"/>
            </a:pPr>
            <a:r>
              <a:rPr lang="es-AR" sz="3200" b="1" i="1" dirty="0" smtClean="0">
                <a:solidFill>
                  <a:srgbClr val="002060"/>
                </a:solidFill>
              </a:rPr>
              <a:t>Desastre</a:t>
            </a:r>
            <a:r>
              <a:rPr lang="es-AR" sz="3200" i="1" dirty="0" smtClean="0">
                <a:solidFill>
                  <a:srgbClr val="002060"/>
                </a:solidFill>
              </a:rPr>
              <a:t>:</a:t>
            </a:r>
            <a:r>
              <a:rPr lang="es-AR" sz="3200" dirty="0" smtClean="0">
                <a:solidFill>
                  <a:srgbClr val="002060"/>
                </a:solidFill>
              </a:rPr>
              <a:t> se requieren de medios externos a la comunidad impactada.</a:t>
            </a:r>
          </a:p>
          <a:p>
            <a:pPr algn="ctr"/>
            <a:endParaRPr lang="es-AR" sz="4400" i="1" dirty="0" smtClean="0">
              <a:solidFill>
                <a:srgbClr val="002060"/>
              </a:solidFill>
            </a:endParaRPr>
          </a:p>
          <a:p>
            <a:pPr algn="ctr"/>
            <a:endParaRPr lang="es-AR" sz="4400" i="1" dirty="0">
              <a:solidFill>
                <a:srgbClr val="00206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476672"/>
            <a:ext cx="7776864" cy="6001643"/>
          </a:xfrm>
          <a:prstGeom prst="rect">
            <a:avLst/>
          </a:prstGeom>
        </p:spPr>
        <p:txBody>
          <a:bodyPr wrap="square">
            <a:spAutoFit/>
          </a:bodyPr>
          <a:lstStyle/>
          <a:p>
            <a:pPr fontAlgn="auto">
              <a:spcBef>
                <a:spcPts val="0"/>
              </a:spcBef>
              <a:spcAft>
                <a:spcPts val="0"/>
              </a:spcAft>
              <a:defRPr/>
            </a:pPr>
            <a:r>
              <a:rPr lang="es-AR" sz="3600" b="1" dirty="0" smtClean="0">
                <a:solidFill>
                  <a:srgbClr val="002060"/>
                </a:solidFill>
                <a:latin typeface="Arial" pitchFamily="34" charset="0"/>
                <a:cs typeface="Arial" pitchFamily="34" charset="0"/>
              </a:rPr>
              <a:t>Gestión de Riesgos</a:t>
            </a:r>
            <a:r>
              <a:rPr lang="es-AR" sz="3600" dirty="0" smtClean="0">
                <a:solidFill>
                  <a:srgbClr val="002060"/>
                </a:solidFill>
                <a:latin typeface="Arial" pitchFamily="34" charset="0"/>
                <a:cs typeface="Arial" pitchFamily="34" charset="0"/>
              </a:rPr>
              <a:t>: </a:t>
            </a:r>
          </a:p>
          <a:p>
            <a:pPr fontAlgn="auto">
              <a:spcBef>
                <a:spcPts val="0"/>
              </a:spcBef>
              <a:spcAft>
                <a:spcPts val="0"/>
              </a:spcAft>
              <a:defRPr/>
            </a:pPr>
            <a:endParaRPr lang="es-AR" sz="2400" dirty="0" smtClean="0">
              <a:solidFill>
                <a:srgbClr val="002060"/>
              </a:solidFill>
              <a:latin typeface="Arial" pitchFamily="34" charset="0"/>
              <a:cs typeface="Arial" pitchFamily="34" charset="0"/>
            </a:endParaRPr>
          </a:p>
          <a:p>
            <a:pPr fontAlgn="auto">
              <a:spcBef>
                <a:spcPts val="0"/>
              </a:spcBef>
              <a:spcAft>
                <a:spcPts val="0"/>
              </a:spcAft>
              <a:defRPr/>
            </a:pPr>
            <a:r>
              <a:rPr lang="es-AR" sz="2800" dirty="0" smtClean="0">
                <a:solidFill>
                  <a:srgbClr val="002060"/>
                </a:solidFill>
                <a:latin typeface="Arial" pitchFamily="34" charset="0"/>
                <a:cs typeface="Arial" pitchFamily="34" charset="0"/>
              </a:rPr>
              <a:t>Metodología que reduce la incertidumbre relativa a una amenaza, a través de estas actividades:</a:t>
            </a:r>
          </a:p>
          <a:p>
            <a:pPr fontAlgn="auto">
              <a:spcBef>
                <a:spcPts val="0"/>
              </a:spcBef>
              <a:spcAft>
                <a:spcPts val="0"/>
              </a:spcAft>
              <a:defRPr/>
            </a:pPr>
            <a:endParaRPr lang="es-AR" sz="2800" dirty="0" smtClean="0">
              <a:solidFill>
                <a:srgbClr val="002060"/>
              </a:solidFill>
              <a:latin typeface="Arial" pitchFamily="34" charset="0"/>
              <a:cs typeface="Arial" pitchFamily="34" charset="0"/>
            </a:endParaRPr>
          </a:p>
          <a:p>
            <a:pPr fontAlgn="auto">
              <a:spcBef>
                <a:spcPts val="0"/>
              </a:spcBef>
              <a:spcAft>
                <a:spcPts val="0"/>
              </a:spcAft>
              <a:buFont typeface="Arial" pitchFamily="34" charset="0"/>
              <a:buChar char="•"/>
              <a:defRPr/>
            </a:pPr>
            <a:r>
              <a:rPr lang="es-AR" sz="2800" dirty="0" smtClean="0">
                <a:solidFill>
                  <a:srgbClr val="002060"/>
                </a:solidFill>
                <a:latin typeface="Arial" pitchFamily="34" charset="0"/>
                <a:cs typeface="Arial" pitchFamily="34" charset="0"/>
              </a:rPr>
              <a:t> análisis de riesgos, </a:t>
            </a:r>
          </a:p>
          <a:p>
            <a:pPr fontAlgn="auto">
              <a:spcBef>
                <a:spcPts val="0"/>
              </a:spcBef>
              <a:spcAft>
                <a:spcPts val="0"/>
              </a:spcAft>
              <a:defRPr/>
            </a:pPr>
            <a:endParaRPr lang="es-AR" sz="2800" dirty="0" smtClean="0">
              <a:solidFill>
                <a:srgbClr val="002060"/>
              </a:solidFill>
              <a:latin typeface="Arial" pitchFamily="34" charset="0"/>
              <a:cs typeface="Arial" pitchFamily="34" charset="0"/>
            </a:endParaRPr>
          </a:p>
          <a:p>
            <a:pPr fontAlgn="auto">
              <a:spcBef>
                <a:spcPts val="0"/>
              </a:spcBef>
              <a:spcAft>
                <a:spcPts val="0"/>
              </a:spcAft>
              <a:buFont typeface="Arial" pitchFamily="34" charset="0"/>
              <a:buChar char="•"/>
              <a:defRPr/>
            </a:pPr>
            <a:r>
              <a:rPr lang="es-AR" sz="2800" dirty="0" smtClean="0">
                <a:solidFill>
                  <a:srgbClr val="002060"/>
                </a:solidFill>
                <a:latin typeface="Arial" pitchFamily="34" charset="0"/>
                <a:cs typeface="Arial" pitchFamily="34" charset="0"/>
              </a:rPr>
              <a:t> mitigación del riesgo,</a:t>
            </a:r>
          </a:p>
          <a:p>
            <a:pPr fontAlgn="auto">
              <a:spcBef>
                <a:spcPts val="0"/>
              </a:spcBef>
              <a:spcAft>
                <a:spcPts val="0"/>
              </a:spcAft>
              <a:defRPr/>
            </a:pPr>
            <a:r>
              <a:rPr lang="es-AR" sz="2800" dirty="0" smtClean="0">
                <a:solidFill>
                  <a:srgbClr val="002060"/>
                </a:solidFill>
                <a:latin typeface="Arial" pitchFamily="34" charset="0"/>
                <a:cs typeface="Arial" pitchFamily="34" charset="0"/>
              </a:rPr>
              <a:t> </a:t>
            </a:r>
          </a:p>
          <a:p>
            <a:pPr fontAlgn="auto">
              <a:spcBef>
                <a:spcPts val="0"/>
              </a:spcBef>
              <a:spcAft>
                <a:spcPts val="0"/>
              </a:spcAft>
              <a:buFont typeface="Arial" pitchFamily="34" charset="0"/>
              <a:buChar char="•"/>
              <a:defRPr/>
            </a:pPr>
            <a:r>
              <a:rPr lang="es-AR" sz="2800" dirty="0" smtClean="0">
                <a:solidFill>
                  <a:srgbClr val="002060"/>
                </a:solidFill>
                <a:latin typeface="Arial" pitchFamily="34" charset="0"/>
                <a:cs typeface="Arial" pitchFamily="34" charset="0"/>
              </a:rPr>
              <a:t> estrategias de desarrollo  sustentable.</a:t>
            </a:r>
          </a:p>
          <a:p>
            <a:pPr fontAlgn="auto">
              <a:spcBef>
                <a:spcPts val="0"/>
              </a:spcBef>
              <a:spcAft>
                <a:spcPts val="0"/>
              </a:spcAft>
              <a:buFont typeface="Arial" pitchFamily="34" charset="0"/>
              <a:buChar char="•"/>
              <a:defRPr/>
            </a:pPr>
            <a:endParaRPr lang="es-AR" sz="2400" dirty="0" smtClean="0">
              <a:solidFill>
                <a:srgbClr val="336600"/>
              </a:solidFill>
              <a:latin typeface="Arial Rounded MT Bold" pitchFamily="34" charset="0"/>
            </a:endParaRPr>
          </a:p>
          <a:p>
            <a:pPr fontAlgn="auto">
              <a:spcBef>
                <a:spcPts val="0"/>
              </a:spcBef>
              <a:spcAft>
                <a:spcPts val="0"/>
              </a:spcAft>
              <a:buFont typeface="Arial" pitchFamily="34" charset="0"/>
              <a:buChar char="•"/>
              <a:defRPr/>
            </a:pPr>
            <a:endParaRPr lang="es-AR" sz="2400" dirty="0" smtClean="0">
              <a:solidFill>
                <a:srgbClr val="336600"/>
              </a:solidFill>
              <a:latin typeface="Arial Rounded MT Bold" pitchFamily="34" charset="0"/>
            </a:endParaRPr>
          </a:p>
          <a:p>
            <a:pPr fontAlgn="auto">
              <a:spcBef>
                <a:spcPts val="0"/>
              </a:spcBef>
              <a:spcAft>
                <a:spcPts val="0"/>
              </a:spcAft>
              <a:buFont typeface="Arial" pitchFamily="34" charset="0"/>
              <a:buChar char="•"/>
              <a:defRPr/>
            </a:pPr>
            <a:endParaRPr lang="es-AR" sz="2400" dirty="0">
              <a:solidFill>
                <a:srgbClr val="336600"/>
              </a:solidFill>
              <a:latin typeface="Arial Rounded MT Bold"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609600"/>
            <a:ext cx="8763000" cy="762000"/>
          </a:xfrm>
          <a:prstGeom prst="rect">
            <a:avLst/>
          </a:prstGeom>
          <a:noFill/>
          <a:ln w="9525">
            <a:noFill/>
            <a:miter lim="800000"/>
            <a:headEnd/>
            <a:tailEnd/>
          </a:ln>
        </p:spPr>
        <p:txBody>
          <a:bodyPr>
            <a:spAutoFit/>
          </a:bodyPr>
          <a:lstStyle/>
          <a:p>
            <a:pPr algn="ctr"/>
            <a:r>
              <a:rPr lang="es-MX" sz="4400" dirty="0">
                <a:solidFill>
                  <a:srgbClr val="002060"/>
                </a:solidFill>
                <a:latin typeface="Arial" pitchFamily="34" charset="0"/>
                <a:cs typeface="Arial" pitchFamily="34" charset="0"/>
              </a:rPr>
              <a:t>ANÁLISIS DE RIESGOS</a:t>
            </a:r>
            <a:endParaRPr lang="es-ES_tradnl" sz="2800" dirty="0">
              <a:solidFill>
                <a:srgbClr val="002060"/>
              </a:solidFill>
              <a:latin typeface="Arial" pitchFamily="34" charset="0"/>
              <a:cs typeface="Arial" pitchFamily="34" charset="0"/>
            </a:endParaRPr>
          </a:p>
        </p:txBody>
      </p:sp>
      <p:sp>
        <p:nvSpPr>
          <p:cNvPr id="4" name="3 Rectángulo"/>
          <p:cNvSpPr/>
          <p:nvPr/>
        </p:nvSpPr>
        <p:spPr>
          <a:xfrm>
            <a:off x="467544" y="1772816"/>
            <a:ext cx="8424936" cy="4524315"/>
          </a:xfrm>
          <a:prstGeom prst="rect">
            <a:avLst/>
          </a:prstGeom>
        </p:spPr>
        <p:txBody>
          <a:bodyPr wrap="square">
            <a:spAutoFit/>
          </a:bodyPr>
          <a:lstStyle/>
          <a:p>
            <a:pPr algn="ctr"/>
            <a:r>
              <a:rPr lang="es-ES" sz="3200" dirty="0" smtClean="0">
                <a:solidFill>
                  <a:srgbClr val="002060"/>
                </a:solidFill>
                <a:latin typeface="Arial" pitchFamily="34" charset="0"/>
                <a:cs typeface="Arial" pitchFamily="34" charset="0"/>
              </a:rPr>
              <a:t>Es un estudio sistemático y previo a la ocurrencia del hecho</a:t>
            </a:r>
          </a:p>
          <a:p>
            <a:pPr algn="ctr"/>
            <a:endParaRPr lang="es-ES" sz="3200" dirty="0" smtClean="0">
              <a:solidFill>
                <a:srgbClr val="002060"/>
              </a:solidFill>
              <a:latin typeface="Arial" pitchFamily="34" charset="0"/>
              <a:cs typeface="Arial" pitchFamily="34" charset="0"/>
            </a:endParaRPr>
          </a:p>
          <a:p>
            <a:pPr algn="just"/>
            <a:r>
              <a:rPr lang="es-MX" sz="3200" dirty="0" smtClean="0">
                <a:solidFill>
                  <a:srgbClr val="002060"/>
                </a:solidFill>
                <a:latin typeface="Arial" pitchFamily="34" charset="0"/>
                <a:cs typeface="Arial" pitchFamily="34" charset="0"/>
              </a:rPr>
              <a:t>Consiste en la reunión y el procesamiento de la información suficiente y necesaria para caracterizar tanto al </a:t>
            </a:r>
            <a:r>
              <a:rPr lang="es-MX" sz="3200" i="1" dirty="0" smtClean="0">
                <a:solidFill>
                  <a:srgbClr val="002060"/>
                </a:solidFill>
                <a:latin typeface="Arial" pitchFamily="34" charset="0"/>
                <a:cs typeface="Arial" pitchFamily="34" charset="0"/>
              </a:rPr>
              <a:t>AGENTE PRODUCTOR</a:t>
            </a:r>
            <a:r>
              <a:rPr lang="es-MX" sz="3200" dirty="0" smtClean="0">
                <a:solidFill>
                  <a:srgbClr val="002060"/>
                </a:solidFill>
                <a:latin typeface="Arial" pitchFamily="34" charset="0"/>
                <a:cs typeface="Arial" pitchFamily="34" charset="0"/>
              </a:rPr>
              <a:t> como a la </a:t>
            </a:r>
            <a:r>
              <a:rPr lang="es-MX" sz="3200" i="1" dirty="0" smtClean="0">
                <a:solidFill>
                  <a:srgbClr val="002060"/>
                </a:solidFill>
                <a:latin typeface="Arial" pitchFamily="34" charset="0"/>
                <a:cs typeface="Arial" pitchFamily="34" charset="0"/>
              </a:rPr>
              <a:t>POBLACIÓN VULNERABLE</a:t>
            </a:r>
            <a:endParaRPr lang="es-ES_tradnl" sz="3200" i="1" dirty="0" smtClean="0">
              <a:solidFill>
                <a:srgbClr val="002060"/>
              </a:solidFill>
              <a:latin typeface="Arial" pitchFamily="34" charset="0"/>
              <a:cs typeface="Arial" pitchFamily="34" charset="0"/>
            </a:endParaRPr>
          </a:p>
          <a:p>
            <a:pPr algn="ctr"/>
            <a:endParaRPr lang="es-ES" sz="3200" dirty="0" smtClean="0">
              <a:solidFill>
                <a:srgbClr val="002060"/>
              </a:solidFill>
              <a:latin typeface="Arial" pitchFamily="34" charset="0"/>
              <a:cs typeface="Arial" pitchFamily="34" charset="0"/>
            </a:endParaRPr>
          </a:p>
          <a:p>
            <a:pPr algn="ctr"/>
            <a:endParaRPr lang="es-AR" sz="3200" dirty="0">
              <a:solidFill>
                <a:srgbClr val="002060"/>
              </a:solidFill>
              <a:latin typeface="Arial" pitchFamily="34" charset="0"/>
              <a:cs typeface="Arial"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3 CuadroTexto"/>
          <p:cNvSpPr txBox="1">
            <a:spLocks noChangeArrowheads="1"/>
          </p:cNvSpPr>
          <p:nvPr/>
        </p:nvSpPr>
        <p:spPr bwMode="auto">
          <a:xfrm>
            <a:off x="755650" y="2924175"/>
            <a:ext cx="2303463" cy="1077913"/>
          </a:xfrm>
          <a:prstGeom prst="rect">
            <a:avLst/>
          </a:prstGeom>
          <a:noFill/>
          <a:ln w="38100">
            <a:solidFill>
              <a:srgbClr val="FF0000"/>
            </a:solidFill>
            <a:miter lim="800000"/>
            <a:headEnd/>
            <a:tailEnd/>
          </a:ln>
        </p:spPr>
        <p:txBody>
          <a:bodyPr>
            <a:spAutoFit/>
          </a:bodyPr>
          <a:lstStyle/>
          <a:p>
            <a:r>
              <a:rPr lang="es-AR" sz="3200" dirty="0"/>
              <a:t>Dirección y control</a:t>
            </a:r>
          </a:p>
        </p:txBody>
      </p:sp>
      <p:sp>
        <p:nvSpPr>
          <p:cNvPr id="20483" name="6 CuadroTexto"/>
          <p:cNvSpPr txBox="1">
            <a:spLocks noChangeArrowheads="1"/>
          </p:cNvSpPr>
          <p:nvPr/>
        </p:nvSpPr>
        <p:spPr bwMode="auto">
          <a:xfrm>
            <a:off x="3347864" y="1412776"/>
            <a:ext cx="1943100" cy="585787"/>
          </a:xfrm>
          <a:prstGeom prst="rect">
            <a:avLst/>
          </a:prstGeom>
          <a:noFill/>
          <a:ln w="38100">
            <a:solidFill>
              <a:srgbClr val="FF0000"/>
            </a:solidFill>
            <a:miter lim="800000"/>
            <a:headEnd/>
            <a:tailEnd/>
          </a:ln>
        </p:spPr>
        <p:txBody>
          <a:bodyPr>
            <a:spAutoFit/>
          </a:bodyPr>
          <a:lstStyle/>
          <a:p>
            <a:pPr algn="ctr"/>
            <a:r>
              <a:rPr lang="es-AR" sz="3200" dirty="0"/>
              <a:t>reunión</a:t>
            </a:r>
          </a:p>
        </p:txBody>
      </p:sp>
      <p:sp>
        <p:nvSpPr>
          <p:cNvPr id="8" name="7 Flecha doblada"/>
          <p:cNvSpPr/>
          <p:nvPr/>
        </p:nvSpPr>
        <p:spPr bwMode="auto">
          <a:xfrm rot="5400000">
            <a:off x="6192650" y="1089212"/>
            <a:ext cx="1007568" cy="1943819"/>
          </a:xfrm>
          <a:prstGeom prst="bentArrow">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s-AR"/>
          </a:p>
        </p:txBody>
      </p:sp>
      <p:sp>
        <p:nvSpPr>
          <p:cNvPr id="20485" name="8 CuadroTexto"/>
          <p:cNvSpPr txBox="1">
            <a:spLocks noChangeArrowheads="1"/>
          </p:cNvSpPr>
          <p:nvPr/>
        </p:nvSpPr>
        <p:spPr bwMode="auto">
          <a:xfrm>
            <a:off x="5580063" y="2708275"/>
            <a:ext cx="2952750" cy="585788"/>
          </a:xfrm>
          <a:prstGeom prst="rect">
            <a:avLst/>
          </a:prstGeom>
          <a:noFill/>
          <a:ln w="38100">
            <a:solidFill>
              <a:srgbClr val="FF0000"/>
            </a:solidFill>
            <a:miter lim="800000"/>
            <a:headEnd/>
            <a:tailEnd/>
          </a:ln>
        </p:spPr>
        <p:txBody>
          <a:bodyPr>
            <a:spAutoFit/>
          </a:bodyPr>
          <a:lstStyle/>
          <a:p>
            <a:pPr algn="ctr"/>
            <a:r>
              <a:rPr lang="es-AR" sz="3200"/>
              <a:t>procesamiento</a:t>
            </a:r>
          </a:p>
        </p:txBody>
      </p:sp>
      <p:sp>
        <p:nvSpPr>
          <p:cNvPr id="10" name="9 Flecha doblada"/>
          <p:cNvSpPr/>
          <p:nvPr/>
        </p:nvSpPr>
        <p:spPr bwMode="auto">
          <a:xfrm rot="10800000">
            <a:off x="6732588" y="3501008"/>
            <a:ext cx="792162" cy="1583755"/>
          </a:xfrm>
          <a:prstGeom prst="bentArrow">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s-AR"/>
          </a:p>
        </p:txBody>
      </p:sp>
      <p:sp>
        <p:nvSpPr>
          <p:cNvPr id="11" name="10 Flecha doblada"/>
          <p:cNvSpPr/>
          <p:nvPr/>
        </p:nvSpPr>
        <p:spPr bwMode="auto">
          <a:xfrm>
            <a:off x="1403350" y="1340768"/>
            <a:ext cx="1656482" cy="1296070"/>
          </a:xfrm>
          <a:prstGeom prst="bentArrow">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s-AR"/>
          </a:p>
        </p:txBody>
      </p:sp>
      <p:sp>
        <p:nvSpPr>
          <p:cNvPr id="20488" name="12 CuadroTexto"/>
          <p:cNvSpPr txBox="1">
            <a:spLocks noChangeArrowheads="1"/>
          </p:cNvSpPr>
          <p:nvPr/>
        </p:nvSpPr>
        <p:spPr bwMode="auto">
          <a:xfrm>
            <a:off x="4067175" y="4508500"/>
            <a:ext cx="2520950" cy="1077913"/>
          </a:xfrm>
          <a:prstGeom prst="rect">
            <a:avLst/>
          </a:prstGeom>
          <a:noFill/>
          <a:ln w="38100">
            <a:solidFill>
              <a:srgbClr val="FF0000"/>
            </a:solidFill>
            <a:miter lim="800000"/>
            <a:headEnd/>
            <a:tailEnd/>
          </a:ln>
        </p:spPr>
        <p:txBody>
          <a:bodyPr>
            <a:spAutoFit/>
          </a:bodyPr>
          <a:lstStyle/>
          <a:p>
            <a:r>
              <a:rPr lang="es-AR" sz="3200"/>
              <a:t>Análisis y producción</a:t>
            </a:r>
          </a:p>
        </p:txBody>
      </p:sp>
      <p:sp>
        <p:nvSpPr>
          <p:cNvPr id="20489" name="13 Flecha derecha"/>
          <p:cNvSpPr>
            <a:spLocks noChangeArrowheads="1"/>
          </p:cNvSpPr>
          <p:nvPr/>
        </p:nvSpPr>
        <p:spPr bwMode="auto">
          <a:xfrm rot="10800000">
            <a:off x="2915816" y="4868863"/>
            <a:ext cx="1008112" cy="431800"/>
          </a:xfrm>
          <a:prstGeom prst="rightArrow">
            <a:avLst>
              <a:gd name="adj1" fmla="val 50000"/>
              <a:gd name="adj2" fmla="val 50074"/>
            </a:avLst>
          </a:prstGeom>
          <a:solidFill>
            <a:schemeClr val="accent6">
              <a:lumMod val="75000"/>
            </a:schemeClr>
          </a:solidFill>
          <a:ln w="9525" algn="ctr">
            <a:solidFill>
              <a:schemeClr val="tx1"/>
            </a:solidFill>
            <a:round/>
            <a:headEnd/>
            <a:tailEnd/>
          </a:ln>
        </p:spPr>
        <p:txBody>
          <a:bodyPr/>
          <a:lstStyle/>
          <a:p>
            <a:endParaRPr lang="es-AR"/>
          </a:p>
        </p:txBody>
      </p:sp>
      <p:sp>
        <p:nvSpPr>
          <p:cNvPr id="20490" name="14 CuadroTexto"/>
          <p:cNvSpPr txBox="1">
            <a:spLocks noChangeArrowheads="1"/>
          </p:cNvSpPr>
          <p:nvPr/>
        </p:nvSpPr>
        <p:spPr bwMode="auto">
          <a:xfrm>
            <a:off x="899592" y="4869160"/>
            <a:ext cx="1944688" cy="585787"/>
          </a:xfrm>
          <a:prstGeom prst="rect">
            <a:avLst/>
          </a:prstGeom>
          <a:noFill/>
          <a:ln w="38100">
            <a:solidFill>
              <a:srgbClr val="FF0000"/>
            </a:solidFill>
            <a:miter lim="800000"/>
            <a:headEnd/>
            <a:tailEnd/>
          </a:ln>
        </p:spPr>
        <p:txBody>
          <a:bodyPr>
            <a:spAutoFit/>
          </a:bodyPr>
          <a:lstStyle/>
          <a:p>
            <a:pPr algn="ctr"/>
            <a:r>
              <a:rPr lang="es-AR" sz="3200"/>
              <a:t>difusión</a:t>
            </a:r>
          </a:p>
        </p:txBody>
      </p:sp>
      <p:sp>
        <p:nvSpPr>
          <p:cNvPr id="20491" name="16 Flecha derecha"/>
          <p:cNvSpPr>
            <a:spLocks noChangeArrowheads="1"/>
          </p:cNvSpPr>
          <p:nvPr/>
        </p:nvSpPr>
        <p:spPr bwMode="auto">
          <a:xfrm rot="-5400000">
            <a:off x="1353865" y="4054847"/>
            <a:ext cx="608013" cy="652463"/>
          </a:xfrm>
          <a:prstGeom prst="rightArrow">
            <a:avLst>
              <a:gd name="adj1" fmla="val 50000"/>
              <a:gd name="adj2" fmla="val 50000"/>
            </a:avLst>
          </a:prstGeom>
          <a:solidFill>
            <a:schemeClr val="accent6">
              <a:lumMod val="75000"/>
            </a:schemeClr>
          </a:solidFill>
          <a:ln w="9525" algn="ctr">
            <a:solidFill>
              <a:schemeClr val="tx1"/>
            </a:solidFill>
            <a:round/>
            <a:headEnd/>
            <a:tailEnd/>
          </a:ln>
        </p:spPr>
        <p:txBody>
          <a:bodyPr/>
          <a:lstStyle/>
          <a:p>
            <a:endParaRPr lang="es-AR"/>
          </a:p>
        </p:txBody>
      </p:sp>
      <p:sp>
        <p:nvSpPr>
          <p:cNvPr id="18" name="17 CuadroTexto"/>
          <p:cNvSpPr txBox="1"/>
          <p:nvPr/>
        </p:nvSpPr>
        <p:spPr>
          <a:xfrm>
            <a:off x="971550" y="6092825"/>
            <a:ext cx="1223963" cy="461963"/>
          </a:xfrm>
          <a:prstGeom prst="rect">
            <a:avLst/>
          </a:prstGeom>
          <a:noFill/>
          <a:ln w="57150">
            <a:solidFill>
              <a:srgbClr val="000066"/>
            </a:solidFill>
          </a:ln>
        </p:spPr>
        <p:txBody>
          <a:bodyPr>
            <a:spAutoFit/>
          </a:bodyPr>
          <a:lstStyle/>
          <a:p>
            <a:pPr algn="ctr">
              <a:defRPr/>
            </a:pPr>
            <a:r>
              <a:rPr lang="es-AR" sz="2400" dirty="0"/>
              <a:t>dato</a:t>
            </a:r>
          </a:p>
        </p:txBody>
      </p:sp>
      <p:sp>
        <p:nvSpPr>
          <p:cNvPr id="20493" name="18 Flecha derecha"/>
          <p:cNvSpPr>
            <a:spLocks noChangeArrowheads="1"/>
          </p:cNvSpPr>
          <p:nvPr/>
        </p:nvSpPr>
        <p:spPr bwMode="auto">
          <a:xfrm>
            <a:off x="2267744" y="6092825"/>
            <a:ext cx="864394" cy="431800"/>
          </a:xfrm>
          <a:prstGeom prst="rightArrow">
            <a:avLst>
              <a:gd name="adj1" fmla="val 50000"/>
              <a:gd name="adj2" fmla="val 50000"/>
            </a:avLst>
          </a:prstGeom>
          <a:solidFill>
            <a:srgbClr val="006600"/>
          </a:solidFill>
          <a:ln w="9525" algn="ctr">
            <a:solidFill>
              <a:schemeClr val="tx1"/>
            </a:solidFill>
            <a:round/>
            <a:headEnd/>
            <a:tailEnd/>
          </a:ln>
        </p:spPr>
        <p:txBody>
          <a:bodyPr/>
          <a:lstStyle/>
          <a:p>
            <a:endParaRPr lang="es-AR"/>
          </a:p>
        </p:txBody>
      </p:sp>
      <p:sp>
        <p:nvSpPr>
          <p:cNvPr id="20" name="19 CuadroTexto"/>
          <p:cNvSpPr txBox="1"/>
          <p:nvPr/>
        </p:nvSpPr>
        <p:spPr>
          <a:xfrm>
            <a:off x="3276600" y="6021388"/>
            <a:ext cx="2159000" cy="461962"/>
          </a:xfrm>
          <a:prstGeom prst="rect">
            <a:avLst/>
          </a:prstGeom>
          <a:noFill/>
          <a:ln w="57150">
            <a:solidFill>
              <a:srgbClr val="000066"/>
            </a:solidFill>
          </a:ln>
        </p:spPr>
        <p:txBody>
          <a:bodyPr>
            <a:spAutoFit/>
          </a:bodyPr>
          <a:lstStyle/>
          <a:p>
            <a:pPr algn="ctr">
              <a:defRPr/>
            </a:pPr>
            <a:r>
              <a:rPr lang="es-AR" sz="2400" dirty="0"/>
              <a:t>información</a:t>
            </a:r>
          </a:p>
        </p:txBody>
      </p:sp>
      <p:sp>
        <p:nvSpPr>
          <p:cNvPr id="20495" name="20 Flecha derecha"/>
          <p:cNvSpPr>
            <a:spLocks noChangeArrowheads="1"/>
          </p:cNvSpPr>
          <p:nvPr/>
        </p:nvSpPr>
        <p:spPr bwMode="auto">
          <a:xfrm>
            <a:off x="5508104" y="6021288"/>
            <a:ext cx="576064" cy="431800"/>
          </a:xfrm>
          <a:prstGeom prst="rightArrow">
            <a:avLst>
              <a:gd name="adj1" fmla="val 50000"/>
              <a:gd name="adj2" fmla="val 50000"/>
            </a:avLst>
          </a:prstGeom>
          <a:solidFill>
            <a:srgbClr val="006600"/>
          </a:solidFill>
          <a:ln w="9525" algn="ctr">
            <a:solidFill>
              <a:srgbClr val="006600"/>
            </a:solidFill>
            <a:round/>
            <a:headEnd/>
            <a:tailEnd/>
          </a:ln>
        </p:spPr>
        <p:txBody>
          <a:bodyPr/>
          <a:lstStyle/>
          <a:p>
            <a:endParaRPr lang="es-AR"/>
          </a:p>
        </p:txBody>
      </p:sp>
      <p:sp>
        <p:nvSpPr>
          <p:cNvPr id="22" name="21 CuadroTexto"/>
          <p:cNvSpPr txBox="1"/>
          <p:nvPr/>
        </p:nvSpPr>
        <p:spPr>
          <a:xfrm>
            <a:off x="6156325" y="6021388"/>
            <a:ext cx="2663825" cy="523875"/>
          </a:xfrm>
          <a:prstGeom prst="rect">
            <a:avLst/>
          </a:prstGeom>
          <a:noFill/>
          <a:ln w="57150">
            <a:solidFill>
              <a:srgbClr val="000066"/>
            </a:solidFill>
          </a:ln>
        </p:spPr>
        <p:txBody>
          <a:bodyPr>
            <a:spAutoFit/>
          </a:bodyPr>
          <a:lstStyle/>
          <a:p>
            <a:pPr algn="ctr">
              <a:defRPr/>
            </a:pPr>
            <a:r>
              <a:rPr lang="es-AR" sz="2800" dirty="0"/>
              <a:t>conocimiento</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1576</TotalTime>
  <Words>824</Words>
  <Application>Microsoft Office PowerPoint</Application>
  <PresentationFormat>Presentación en pantalla (4:3)</PresentationFormat>
  <Paragraphs>116</Paragraphs>
  <Slides>23</Slides>
  <Notes>1</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23</vt:i4>
      </vt:variant>
    </vt:vector>
  </HeadingPairs>
  <TitlesOfParts>
    <vt:vector size="26" baseType="lpstr">
      <vt:lpstr>Brío</vt:lpstr>
      <vt:lpstr>Imagen de mapa de bits</vt:lpstr>
      <vt:lpstr>Diapositiva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DESASTRE: Combinación entre un AGENTE PRODUCTOR y una POBLACIÓN VULNERABLE</dc:title>
  <dc:creator>****</dc:creator>
  <cp:lastModifiedBy>Coco</cp:lastModifiedBy>
  <cp:revision>125</cp:revision>
  <dcterms:created xsi:type="dcterms:W3CDTF">2001-11-05T19:23:37Z</dcterms:created>
  <dcterms:modified xsi:type="dcterms:W3CDTF">2013-10-18T11:56:11Z</dcterms:modified>
</cp:coreProperties>
</file>